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75" r:id="rId4"/>
    <p:sldId id="258" r:id="rId5"/>
    <p:sldId id="276" r:id="rId6"/>
    <p:sldId id="263" r:id="rId7"/>
    <p:sldId id="277" r:id="rId8"/>
    <p:sldId id="289" r:id="rId9"/>
    <p:sldId id="262" r:id="rId10"/>
    <p:sldId id="265" r:id="rId11"/>
    <p:sldId id="266" r:id="rId12"/>
    <p:sldId id="267" r:id="rId13"/>
    <p:sldId id="278" r:id="rId14"/>
    <p:sldId id="285" r:id="rId15"/>
    <p:sldId id="274" r:id="rId16"/>
    <p:sldId id="268" r:id="rId17"/>
    <p:sldId id="279" r:id="rId18"/>
    <p:sldId id="269" r:id="rId19"/>
    <p:sldId id="280" r:id="rId20"/>
    <p:sldId id="281" r:id="rId21"/>
    <p:sldId id="271" r:id="rId22"/>
    <p:sldId id="259" r:id="rId23"/>
    <p:sldId id="260" r:id="rId24"/>
    <p:sldId id="270" r:id="rId25"/>
    <p:sldId id="272" r:id="rId26"/>
    <p:sldId id="273" r:id="rId27"/>
    <p:sldId id="282" r:id="rId28"/>
    <p:sldId id="283" r:id="rId29"/>
    <p:sldId id="286" r:id="rId30"/>
    <p:sldId id="288" r:id="rId31"/>
    <p:sldId id="287" r:id="rId32"/>
    <p:sldId id="261" r:id="rId3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прель Ка" initials="АК" lastIdx="1" clrIdx="0">
    <p:extLst>
      <p:ext uri="{19B8F6BF-5375-455C-9EA6-DF929625EA0E}">
        <p15:presenceInfo xmlns:p15="http://schemas.microsoft.com/office/powerpoint/2012/main" userId="f061838ccd9c71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833"/>
    <a:srgbClr val="89C6C5"/>
    <a:srgbClr val="B95517"/>
    <a:srgbClr val="B2DD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4369" autoAdjust="0"/>
  </p:normalViewPr>
  <p:slideViewPr>
    <p:cSldViewPr snapToGrid="0">
      <p:cViewPr varScale="1">
        <p:scale>
          <a:sx n="57" d="100"/>
          <a:sy n="57" d="100"/>
        </p:scale>
        <p:origin x="102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5-18T11:33:01.555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22.png>
</file>

<file path=ppt/media/image23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CB8B9E-2535-43A7-AA6F-3EB5D99114AC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97038-66D8-473A-810F-239E5CDAE4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3475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A0A78-96FF-41C2-95F4-EA80E6132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22EB2D-F489-46F8-A219-0868B1450F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5DB75-6F1B-489E-AF54-C522D2413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46EC6-2510-4EC3-85E5-3AC5931D5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399AA-E687-4DF1-80A9-6D146137C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7160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12437-8E22-4B6B-A295-5E79BF46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07B5FD-811C-41C2-90F6-5E11930E49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2A3F3-3004-45F3-B616-08933C1C1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1767E-2CEF-4E19-9F61-888CD2C4E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42851-F437-40B0-AC12-521E7177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901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829742-4B04-4497-A50E-4A8C038E86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11C184-93A1-4126-A16B-4D09EAD936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547EE-D66B-48B2-9FC3-9DBA71D9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EFD2F-D346-4E36-AA23-48B6AC7FC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68511-45BC-4281-91DB-E7FF46AF0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42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87DD0-D3EB-4B82-B1F1-BFBAFCE79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DEA0F-4D68-4EB5-93CE-70373FE7C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B81C4-576B-4360-85BF-38DAADCBE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B524F-86A2-4B95-A209-D32D7547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6BF43-8C70-4DF1-A34B-82ECFD76A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3454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CE523-BF94-4141-BB4A-945812622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C9F80-584C-4076-A62B-66952EBD7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67FB-B8B8-49B9-84D7-29178E46B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3EC91-BE46-4E04-8FB2-59815E273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C8816-066D-4AB2-B3B4-5752CBD99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106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ACA20-C073-4617-B306-CD71D6B42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85504-C132-45A5-8574-A62EE75AA3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B24341-0305-458F-B6CF-693E1EDEDD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9AA7-8F3F-46C6-B0E7-5333F9A6C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B0980-A822-4E18-B51B-4B3CF8BE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A1D02-2953-4AD0-BA55-6FF85E6C3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29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D0FCF-18C5-45D6-A26D-7F44B515A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A3742-2A7D-4F50-B96D-C7F02675B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3B509E-1A06-4DDA-97FD-9761415B5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7E8A4D-537F-4D32-967D-87B08E780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9BFA22-6B14-4D84-AFE9-F64A20F22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DD89F2-CF52-4D15-A88C-C0EE9314B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90605F-DE33-4FE1-A5A4-596E2FB99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BA9D64-63E7-4D78-A178-2A4422274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236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72F10-C496-4A83-9541-A0F267AC5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3ACAB-C276-4479-9ABF-77341B198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DD00C6-C75A-4359-B184-99BC3B41F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43E685-244E-4B62-B2FC-1CC03E338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7658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7C4C12-79F3-43CC-9DCA-975FC6A25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6FCBA4-A63A-44E6-91A1-6D4DFC77B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2647E6-3925-4D46-AF6B-E07BB0201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4697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7332-82E6-4B68-BEC6-6F226EBAB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2EDA0-8706-4B1D-958C-C9492751A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6B0ACB-A602-4EE3-A0FC-22705165A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6A03F-E09D-47C3-8DAB-8BEA0C992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B63FE-C283-41B8-A470-42D40563F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93796-BCCA-4F02-A775-0E5BE067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200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81335-7069-4E7E-BF9B-C49A7E678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6A92C0-1B8A-480D-959B-A9D0806159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4EE8E-0262-465C-B237-55F01CE5A1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6D2DB9-D681-41AC-9D99-0B31E4C76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A0199F-63F4-4088-B74F-0DC20DF19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583C90-F3DC-415D-9A46-9BE290CB3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2414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C20B4F-C26C-40D5-AA5D-605EBAC66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CF395-C4A1-4636-B413-B10B3CEC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C7605-4AE7-4D10-BE46-C0D45B50BB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DAF8B-62AE-44B9-B8B4-9B1E992D8CAE}" type="datetimeFigureOut">
              <a:rPr lang="ru-RU" smtClean="0"/>
              <a:t>18.05.2020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7EAB0-A730-4030-9EF9-6111510931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62AA6-BA6B-4731-A5AB-C655FF09E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FDF76-817C-436B-B234-5B4D4A58B5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6917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psychology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ddit.com/r/astrology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A19480-80A4-461E-9262-CD9674619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015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481F95-4CDF-47BE-BC55-F78625D22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758" y="4990575"/>
            <a:ext cx="7156303" cy="161485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FEE7267-F77F-4318-8841-E455D071A794}"/>
              </a:ext>
            </a:extLst>
          </p:cNvPr>
          <p:cNvSpPr/>
          <p:nvPr/>
        </p:nvSpPr>
        <p:spPr>
          <a:xfrm>
            <a:off x="2926079" y="107505"/>
            <a:ext cx="70619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rgbClr val="192833"/>
                </a:solidFill>
                <a:effectLst/>
                <a:latin typeface="Arial" panose="020B0604020202020204" pitchFamily="34" charset="0"/>
              </a:rPr>
              <a:t>Astrology subreddit's posts have significantly more words than Psychology.</a:t>
            </a:r>
            <a:endParaRPr lang="ru-RU" sz="2400" dirty="0">
              <a:solidFill>
                <a:srgbClr val="192833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BCB37A3-9929-4A79-9A25-714B03DDED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25"/>
          <a:stretch/>
        </p:blipFill>
        <p:spPr>
          <a:xfrm>
            <a:off x="1719694" y="1221448"/>
            <a:ext cx="8268367" cy="361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887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11D1C-C9DA-4D45-9A7F-A3B98E6E9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CC04E15-708B-40F3-8479-4D586A7750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5"/>
          <a:stretch/>
        </p:blipFill>
        <p:spPr>
          <a:xfrm>
            <a:off x="491744" y="3662851"/>
            <a:ext cx="11306361" cy="32396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218593-B4C1-4009-940E-16D3DA2C20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3"/>
          <a:stretch/>
        </p:blipFill>
        <p:spPr>
          <a:xfrm>
            <a:off x="615051" y="361071"/>
            <a:ext cx="11132098" cy="32027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72CE303-705A-45A2-9DEA-B62BF3D11CF4}"/>
              </a:ext>
            </a:extLst>
          </p:cNvPr>
          <p:cNvSpPr/>
          <p:nvPr/>
        </p:nvSpPr>
        <p:spPr>
          <a:xfrm>
            <a:off x="3586240" y="61980"/>
            <a:ext cx="55215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solidFill>
                  <a:srgbClr val="B95517"/>
                </a:solidFill>
              </a:rPr>
              <a:t>Difference in subreddits' in </a:t>
            </a:r>
            <a:r>
              <a:rPr lang="ru-RU" sz="2000" b="1" dirty="0">
                <a:solidFill>
                  <a:srgbClr val="192833"/>
                </a:solidFill>
              </a:rPr>
              <a:t>number of comments</a:t>
            </a:r>
            <a:endParaRPr lang="ru-RU" sz="2000" b="1" dirty="0">
              <a:solidFill>
                <a:srgbClr val="B95517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912C9D-AC89-4041-BC7D-054B3047A121}"/>
              </a:ext>
            </a:extLst>
          </p:cNvPr>
          <p:cNvSpPr/>
          <p:nvPr/>
        </p:nvSpPr>
        <p:spPr>
          <a:xfrm>
            <a:off x="4549260" y="3386032"/>
            <a:ext cx="35955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b="1" dirty="0">
                <a:solidFill>
                  <a:srgbClr val="B95517"/>
                </a:solidFill>
              </a:rPr>
              <a:t>Difference in subreddits' in </a:t>
            </a:r>
            <a:r>
              <a:rPr lang="en-GB" sz="2000" b="1" dirty="0">
                <a:solidFill>
                  <a:srgbClr val="192833"/>
                </a:solidFill>
              </a:rPr>
              <a:t>ups</a:t>
            </a:r>
            <a:endParaRPr lang="ru-RU" sz="2000" b="1" dirty="0">
              <a:solidFill>
                <a:srgbClr val="1928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788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A38425-3D45-4233-8549-7863AA364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4E5154-F9C0-40D1-8FF0-82058CFEAA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" b="2999"/>
          <a:stretch/>
        </p:blipFill>
        <p:spPr>
          <a:xfrm>
            <a:off x="157089" y="308776"/>
            <a:ext cx="11877822" cy="631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41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81D383A-27E5-4E0B-979B-781495E7EFDE}"/>
              </a:ext>
            </a:extLst>
          </p:cNvPr>
          <p:cNvSpPr txBox="1">
            <a:spLocks/>
          </p:cNvSpPr>
          <p:nvPr/>
        </p:nvSpPr>
        <p:spPr>
          <a:xfrm>
            <a:off x="831850" y="3535680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Modeling</a:t>
            </a:r>
            <a:endParaRPr lang="ru-RU" sz="54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961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81D383A-27E5-4E0B-979B-781495E7EFDE}"/>
              </a:ext>
            </a:extLst>
          </p:cNvPr>
          <p:cNvSpPr txBox="1">
            <a:spLocks/>
          </p:cNvSpPr>
          <p:nvPr/>
        </p:nvSpPr>
        <p:spPr>
          <a:xfrm>
            <a:off x="831850" y="3535680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Baseline model</a:t>
            </a:r>
            <a:endParaRPr lang="ru-RU" sz="5400" dirty="0">
              <a:solidFill>
                <a:srgbClr val="B95517"/>
              </a:solidFill>
            </a:endParaRP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E4AA3C5C-48F1-4413-BCEB-AD5921AC83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1391043"/>
              </p:ext>
            </p:extLst>
          </p:nvPr>
        </p:nvGraphicFramePr>
        <p:xfrm>
          <a:off x="4122853" y="2068962"/>
          <a:ext cx="4064000" cy="98459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959237102"/>
                    </a:ext>
                  </a:extLst>
                </a:gridCol>
              </a:tblGrid>
              <a:tr h="984598">
                <a:tc>
                  <a:txBody>
                    <a:bodyPr/>
                    <a:lstStyle/>
                    <a:p>
                      <a:pPr algn="ctr"/>
                      <a:r>
                        <a:rPr lang="en-US" sz="4400" dirty="0"/>
                        <a:t>55.2%</a:t>
                      </a:r>
                      <a:endParaRPr lang="ru-RU" sz="4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155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3895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11D1C-C9DA-4D45-9A7F-A3B98E6E9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38D591A-4D04-49EC-A785-2DF94A95E4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76"/>
          <a:stretch/>
        </p:blipFill>
        <p:spPr>
          <a:xfrm>
            <a:off x="1233707" y="937540"/>
            <a:ext cx="9724586" cy="12078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DDC0867-BAF8-4550-98E9-3179FC375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8712" y="2299329"/>
            <a:ext cx="7094576" cy="11615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6A85C27-DE74-4E11-803F-1BC81B1F0C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2973" y="3674232"/>
            <a:ext cx="8036311" cy="13444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CC489E-942D-46C5-91BD-CF53366B698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073"/>
          <a:stretch/>
        </p:blipFill>
        <p:spPr>
          <a:xfrm>
            <a:off x="3886199" y="5158709"/>
            <a:ext cx="4949891" cy="13888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FB97AA8-070A-46E4-ACFF-80215765EEDB}"/>
              </a:ext>
            </a:extLst>
          </p:cNvPr>
          <p:cNvSpPr txBox="1"/>
          <p:nvPr/>
        </p:nvSpPr>
        <p:spPr>
          <a:xfrm>
            <a:off x="4570520" y="-28451"/>
            <a:ext cx="3301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B95517"/>
                </a:solidFill>
              </a:rPr>
              <a:t>Evaluation</a:t>
            </a:r>
            <a:endParaRPr lang="ru-RU" sz="5400" dirty="0">
              <a:solidFill>
                <a:srgbClr val="B95517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753C97-038D-4285-A6DC-3E8519D659F6}"/>
              </a:ext>
            </a:extLst>
          </p:cNvPr>
          <p:cNvSpPr/>
          <p:nvPr/>
        </p:nvSpPr>
        <p:spPr>
          <a:xfrm>
            <a:off x="3886198" y="5580347"/>
            <a:ext cx="912921" cy="6802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F1</a:t>
            </a:r>
            <a:endParaRPr lang="ru-R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131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21367EF9-9A0A-4B09-BFE9-9E64E0D195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272198"/>
              </p:ext>
            </p:extLst>
          </p:nvPr>
        </p:nvGraphicFramePr>
        <p:xfrm>
          <a:off x="1" y="1560404"/>
          <a:ext cx="12192000" cy="4638019"/>
        </p:xfrm>
        <a:graphic>
          <a:graphicData uri="http://schemas.openxmlformats.org/drawingml/2006/table">
            <a:tbl>
              <a:tblPr firstRow="1" firstCol="1" lastCol="1" bandRow="1">
                <a:tableStyleId>{1E171933-4619-4E11-9A3F-F7608DF75F80}</a:tableStyleId>
              </a:tblPr>
              <a:tblGrid>
                <a:gridCol w="1393916">
                  <a:extLst>
                    <a:ext uri="{9D8B030D-6E8A-4147-A177-3AD203B41FA5}">
                      <a16:colId xmlns:a16="http://schemas.microsoft.com/office/drawing/2014/main" val="2047328799"/>
                    </a:ext>
                  </a:extLst>
                </a:gridCol>
                <a:gridCol w="1921221">
                  <a:extLst>
                    <a:ext uri="{9D8B030D-6E8A-4147-A177-3AD203B41FA5}">
                      <a16:colId xmlns:a16="http://schemas.microsoft.com/office/drawing/2014/main" val="1254817686"/>
                    </a:ext>
                  </a:extLst>
                </a:gridCol>
                <a:gridCol w="3544209">
                  <a:extLst>
                    <a:ext uri="{9D8B030D-6E8A-4147-A177-3AD203B41FA5}">
                      <a16:colId xmlns:a16="http://schemas.microsoft.com/office/drawing/2014/main" val="3258815134"/>
                    </a:ext>
                  </a:extLst>
                </a:gridCol>
                <a:gridCol w="1059193">
                  <a:extLst>
                    <a:ext uri="{9D8B030D-6E8A-4147-A177-3AD203B41FA5}">
                      <a16:colId xmlns:a16="http://schemas.microsoft.com/office/drawing/2014/main" val="3451066755"/>
                    </a:ext>
                  </a:extLst>
                </a:gridCol>
                <a:gridCol w="1233433">
                  <a:extLst>
                    <a:ext uri="{9D8B030D-6E8A-4147-A177-3AD203B41FA5}">
                      <a16:colId xmlns:a16="http://schemas.microsoft.com/office/drawing/2014/main" val="273943214"/>
                    </a:ext>
                  </a:extLst>
                </a:gridCol>
                <a:gridCol w="1105046">
                  <a:extLst>
                    <a:ext uri="{9D8B030D-6E8A-4147-A177-3AD203B41FA5}">
                      <a16:colId xmlns:a16="http://schemas.microsoft.com/office/drawing/2014/main" val="4183100917"/>
                    </a:ext>
                  </a:extLst>
                </a:gridCol>
                <a:gridCol w="1054608">
                  <a:extLst>
                    <a:ext uri="{9D8B030D-6E8A-4147-A177-3AD203B41FA5}">
                      <a16:colId xmlns:a16="http://schemas.microsoft.com/office/drawing/2014/main" val="3813850842"/>
                    </a:ext>
                  </a:extLst>
                </a:gridCol>
                <a:gridCol w="880374">
                  <a:extLst>
                    <a:ext uri="{9D8B030D-6E8A-4147-A177-3AD203B41FA5}">
                      <a16:colId xmlns:a16="http://schemas.microsoft.com/office/drawing/2014/main" val="594177204"/>
                    </a:ext>
                  </a:extLst>
                </a:gridCol>
              </a:tblGrid>
              <a:tr h="1648396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dirty="0">
                          <a:effectLst/>
                        </a:rPr>
                        <a:t>Vectorizer</a:t>
                      </a:r>
                      <a:endParaRPr lang="en-GB" sz="24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dirty="0">
                          <a:effectLst/>
                        </a:rPr>
                        <a:t>Model</a:t>
                      </a:r>
                      <a:endParaRPr lang="en-GB" sz="24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dirty="0" err="1">
                          <a:effectLst/>
                        </a:rPr>
                        <a:t>Cross_val_scores</a:t>
                      </a:r>
                      <a:endParaRPr lang="en-GB" sz="2400" dirty="0">
                        <a:effectLst/>
                      </a:endParaRPr>
                    </a:p>
                    <a:p>
                      <a:pPr algn="l" fontAlgn="ctr"/>
                      <a:r>
                        <a:rPr lang="en-GB" sz="2400" dirty="0">
                          <a:effectLst/>
                        </a:rPr>
                        <a:t>train (accuracy)</a:t>
                      </a:r>
                      <a:endParaRPr lang="en-GB" sz="24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dirty="0">
                          <a:effectLst/>
                        </a:rPr>
                        <a:t>Train accuracy</a:t>
                      </a:r>
                      <a:endParaRPr lang="en-GB" sz="24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dirty="0">
                          <a:effectLst/>
                        </a:rPr>
                        <a:t>Test accuracy</a:t>
                      </a:r>
                      <a:endParaRPr lang="en-GB" sz="24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dirty="0">
                          <a:effectLst/>
                        </a:rPr>
                        <a:t>Test precision</a:t>
                      </a:r>
                      <a:endParaRPr lang="en-GB" sz="24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dirty="0">
                          <a:effectLst/>
                        </a:rPr>
                        <a:t>Test recall</a:t>
                      </a:r>
                      <a:endParaRPr lang="en-GB" sz="24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dirty="0">
                          <a:effectLst/>
                        </a:rPr>
                        <a:t>Test f1</a:t>
                      </a:r>
                      <a:endParaRPr lang="en-GB" sz="24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9C6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8425326"/>
                  </a:ext>
                </a:extLst>
              </a:tr>
              <a:tr h="996541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TfidfVectorizer</a:t>
                      </a:r>
                      <a:endParaRPr lang="en-GB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MultinomialNB</a:t>
                      </a:r>
                      <a:endParaRPr lang="en-GB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0.902, 0.927, 0.915, 0.909, 0.884</a:t>
                      </a:r>
                      <a:endParaRPr lang="ru-RU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0.993</a:t>
                      </a:r>
                      <a:endParaRPr lang="ru-RU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0.921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0.984</a:t>
                      </a:r>
                      <a:endParaRPr lang="ru-RU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0.837</a:t>
                      </a:r>
                      <a:endParaRPr lang="ru-RU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0.904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1464255"/>
                  </a:ext>
                </a:extLst>
              </a:tr>
              <a:tr h="996541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 err="1">
                          <a:solidFill>
                            <a:srgbClr val="B95517"/>
                          </a:solidFill>
                          <a:effectLst/>
                        </a:rPr>
                        <a:t>TfidfVectorizer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DD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 err="1">
                          <a:solidFill>
                            <a:srgbClr val="B95517"/>
                          </a:solidFill>
                          <a:effectLst/>
                        </a:rPr>
                        <a:t>LogisticRegression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DD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solidFill>
                            <a:srgbClr val="B95517"/>
                          </a:solidFill>
                          <a:effectLst/>
                        </a:rPr>
                        <a:t>0.97, 0.933, 0.945, 0.957, 0.896</a:t>
                      </a:r>
                      <a:endParaRPr lang="ru-RU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DD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solidFill>
                            <a:srgbClr val="B95517"/>
                          </a:solidFill>
                          <a:effectLst/>
                        </a:rPr>
                        <a:t>0.998</a:t>
                      </a:r>
                      <a:endParaRPr lang="ru-RU" sz="2000" b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DD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solidFill>
                            <a:srgbClr val="B95517"/>
                          </a:solidFill>
                          <a:effectLst/>
                        </a:rPr>
                        <a:t>0.945</a:t>
                      </a:r>
                      <a:endParaRPr lang="ru-RU" sz="2000" b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DD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solidFill>
                            <a:srgbClr val="B95517"/>
                          </a:solidFill>
                          <a:effectLst/>
                        </a:rPr>
                        <a:t>0.924</a:t>
                      </a:r>
                      <a:endParaRPr lang="ru-RU" sz="2000" b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DD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solidFill>
                            <a:srgbClr val="B95517"/>
                          </a:solidFill>
                          <a:effectLst/>
                        </a:rPr>
                        <a:t>0.956</a:t>
                      </a:r>
                      <a:endParaRPr lang="ru-RU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DD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solidFill>
                            <a:srgbClr val="B95517"/>
                          </a:solidFill>
                          <a:effectLst/>
                        </a:rPr>
                        <a:t>0.94</a:t>
                      </a:r>
                      <a:endParaRPr lang="ru-RU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DD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03037"/>
                  </a:ext>
                </a:extLst>
              </a:tr>
              <a:tr h="996541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TfidfVectorizer</a:t>
                      </a:r>
                      <a:endParaRPr lang="en-GB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KNeighborsClassifier</a:t>
                      </a:r>
                      <a:endParaRPr lang="en-GB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0.866, 0.89, 0.909, 0.884, 0.878</a:t>
                      </a:r>
                      <a:endParaRPr lang="ru-RU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0.913</a:t>
                      </a:r>
                      <a:endParaRPr lang="ru-RU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0.904</a:t>
                      </a:r>
                      <a:endParaRPr lang="ru-RU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0.965</a:t>
                      </a:r>
                      <a:endParaRPr lang="ru-RU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0.815</a:t>
                      </a:r>
                      <a:endParaRPr lang="ru-RU" sz="20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0.883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871538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55AA79-0BC4-481C-8748-E75C51874D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6365019"/>
              </p:ext>
            </p:extLst>
          </p:nvPr>
        </p:nvGraphicFramePr>
        <p:xfrm>
          <a:off x="3216812" y="198461"/>
          <a:ext cx="5688037" cy="1249680"/>
        </p:xfrm>
        <a:graphic>
          <a:graphicData uri="http://schemas.openxmlformats.org/drawingml/2006/table">
            <a:tbl>
              <a:tblPr firstRow="1" firstCol="1" lastCol="1" bandRow="1">
                <a:tableStyleId>{2D5ABB26-0587-4C30-8999-92F81FD0307C}</a:tableStyleId>
              </a:tblPr>
              <a:tblGrid>
                <a:gridCol w="5688037">
                  <a:extLst>
                    <a:ext uri="{9D8B030D-6E8A-4147-A177-3AD203B41FA5}">
                      <a16:colId xmlns:a16="http://schemas.microsoft.com/office/drawing/2014/main" val="3390126261"/>
                    </a:ext>
                  </a:extLst>
                </a:gridCol>
              </a:tblGrid>
              <a:tr h="99654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400" dirty="0" err="1">
                          <a:solidFill>
                            <a:srgbClr val="B95517"/>
                          </a:solidFill>
                          <a:effectLst/>
                        </a:rPr>
                        <a:t>TfidfVectorizer</a:t>
                      </a:r>
                      <a:endParaRPr lang="en-GB" sz="24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en-GB" sz="2400" b="1" dirty="0" err="1">
                          <a:solidFill>
                            <a:srgbClr val="B95517"/>
                          </a:solidFill>
                          <a:effectLst/>
                        </a:rPr>
                        <a:t>LogisticRegression</a:t>
                      </a:r>
                      <a:endParaRPr lang="en-GB" sz="2400" b="1" dirty="0">
                        <a:solidFill>
                          <a:srgbClr val="B95517"/>
                        </a:solidFill>
                        <a:effectLst/>
                      </a:endParaRPr>
                    </a:p>
                    <a:p>
                      <a:pPr algn="ctr" fontAlgn="ctr"/>
                      <a:r>
                        <a:rPr lang="en-GB" sz="2800" b="0" dirty="0">
                          <a:solidFill>
                            <a:srgbClr val="192833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model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7075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4318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220ED1-63B2-42E8-B42D-5AAC13479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35" y="1146637"/>
            <a:ext cx="6543263" cy="4848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1FC8C7-38A8-40C2-A3B2-C0C2D1E8CC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048" y="229212"/>
            <a:ext cx="4539608" cy="33476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009FCE-D340-4C46-BB42-BA45029AA8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948" y="3571055"/>
            <a:ext cx="3925194" cy="332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302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11D1C-C9DA-4D45-9A7F-A3B98E6E9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8D5484BC-5785-4414-9AEE-08C23C3EF386}"/>
              </a:ext>
            </a:extLst>
          </p:cNvPr>
          <p:cNvSpPr txBox="1">
            <a:spLocks/>
          </p:cNvSpPr>
          <p:nvPr/>
        </p:nvSpPr>
        <p:spPr>
          <a:xfrm>
            <a:off x="831850" y="3535680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Word coefficients</a:t>
            </a:r>
            <a:endParaRPr lang="ru-RU" sz="54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18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6485B-7302-499B-85B3-FCC29FA7E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5" name="Table 16">
            <a:extLst>
              <a:ext uri="{FF2B5EF4-FFF2-40B4-BE49-F238E27FC236}">
                <a16:creationId xmlns:a16="http://schemas.microsoft.com/office/drawing/2014/main" id="{5D79DD97-9A0F-4E1A-9921-8B84055806E0}"/>
              </a:ext>
            </a:extLst>
          </p:cNvPr>
          <p:cNvGraphicFramePr>
            <a:graphicFrameLocks noGrp="1"/>
          </p:cNvGraphicFramePr>
          <p:nvPr/>
        </p:nvGraphicFramePr>
        <p:xfrm>
          <a:off x="3945206" y="425026"/>
          <a:ext cx="4229950" cy="6314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48943">
                  <a:extLst>
                    <a:ext uri="{9D8B030D-6E8A-4147-A177-3AD203B41FA5}">
                      <a16:colId xmlns:a16="http://schemas.microsoft.com/office/drawing/2014/main" val="2518303256"/>
                    </a:ext>
                  </a:extLst>
                </a:gridCol>
                <a:gridCol w="1294130">
                  <a:extLst>
                    <a:ext uri="{9D8B030D-6E8A-4147-A177-3AD203B41FA5}">
                      <a16:colId xmlns:a16="http://schemas.microsoft.com/office/drawing/2014/main" val="2478325575"/>
                    </a:ext>
                  </a:extLst>
                </a:gridCol>
                <a:gridCol w="1486877">
                  <a:extLst>
                    <a:ext uri="{9D8B030D-6E8A-4147-A177-3AD203B41FA5}">
                      <a16:colId xmlns:a16="http://schemas.microsoft.com/office/drawing/2014/main" val="22282589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>
                          <a:effectLst/>
                        </a:rPr>
                        <a:t>word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 err="1">
                          <a:effectLst/>
                        </a:rPr>
                        <a:t>coef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 err="1">
                          <a:effectLst/>
                        </a:rPr>
                        <a:t>exp_coef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246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chart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-2.601682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0.074149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683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moon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-2.584769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0.075414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0411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house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-2.293753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0.100887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5664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sign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-2.131883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0.118614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9386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effectLst/>
                        </a:rPr>
                        <a:t>know</a:t>
                      </a:r>
                      <a:endParaRPr lang="en-GB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-1.943406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0.143215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504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 err="1">
                          <a:solidFill>
                            <a:srgbClr val="B95517"/>
                          </a:solidFill>
                          <a:effectLst/>
                        </a:rPr>
                        <a:t>saturn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-1.714446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0.180063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2096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planets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-1.673879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0.187518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1126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 err="1">
                          <a:solidFill>
                            <a:srgbClr val="B95517"/>
                          </a:solidFill>
                          <a:effectLst/>
                        </a:rPr>
                        <a:t>venus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-1.646902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0.192646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0447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effectLst/>
                        </a:rPr>
                        <a:t>placements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-1.471980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0.229471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8153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like</a:t>
                      </a:r>
                      <a:endParaRPr lang="en-GB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-1.425828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0.240309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0579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mars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-1.415241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0.242867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0069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signs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-1.285386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0.276544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5879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aspects</a:t>
                      </a:r>
                      <a:endParaRPr lang="en-GB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-1.277923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0.278615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8487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think</a:t>
                      </a:r>
                      <a:endParaRPr lang="en-GB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-1.239005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0.289672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346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sun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-1.220196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0.295172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482115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C4B29EB-CCF6-4A03-B84D-94044CEA8CC7}"/>
              </a:ext>
            </a:extLst>
          </p:cNvPr>
          <p:cNvSpPr txBox="1"/>
          <p:nvPr/>
        </p:nvSpPr>
        <p:spPr>
          <a:xfrm>
            <a:off x="407019" y="3320636"/>
            <a:ext cx="32135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Negative coefficients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243193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99FC7B-6C81-4961-85C1-F4C05C9A15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032193-BA08-4C77-85AD-574D2C41B4F2}"/>
              </a:ext>
            </a:extLst>
          </p:cNvPr>
          <p:cNvSpPr/>
          <p:nvPr/>
        </p:nvSpPr>
        <p:spPr>
          <a:xfrm>
            <a:off x="1882726" y="4953391"/>
            <a:ext cx="84265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192833"/>
                </a:solidFill>
                <a:effectLst/>
                <a:latin typeface="Arial" panose="020B0604020202020204" pitchFamily="34" charset="0"/>
              </a:rPr>
              <a:t>Some people claim that psychology and astrology are very similar fields</a:t>
            </a:r>
            <a:endParaRPr lang="ru-RU" sz="2000" dirty="0">
              <a:solidFill>
                <a:srgbClr val="192833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CDAFDD-BCA8-4BB8-A999-42F6680C4F76}"/>
              </a:ext>
            </a:extLst>
          </p:cNvPr>
          <p:cNvSpPr/>
          <p:nvPr/>
        </p:nvSpPr>
        <p:spPr>
          <a:xfrm>
            <a:off x="1169963" y="5658302"/>
            <a:ext cx="985207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Others think that psychology is science while astrology is a pseudoscience and they do not have any close relationship.</a:t>
            </a:r>
            <a:endParaRPr lang="ru-RU" sz="2000" dirty="0">
              <a:solidFill>
                <a:srgbClr val="1928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001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F04E19-04B9-4C3C-AF8D-50B0BC4D4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Table 13">
            <a:extLst>
              <a:ext uri="{FF2B5EF4-FFF2-40B4-BE49-F238E27FC236}">
                <a16:creationId xmlns:a16="http://schemas.microsoft.com/office/drawing/2014/main" id="{44F85F6F-37C1-46F3-A7F2-C79695BAA29F}"/>
              </a:ext>
            </a:extLst>
          </p:cNvPr>
          <p:cNvGraphicFramePr>
            <a:graphicFrameLocks noGrp="1"/>
          </p:cNvGraphicFramePr>
          <p:nvPr/>
        </p:nvGraphicFramePr>
        <p:xfrm>
          <a:off x="4053059" y="382824"/>
          <a:ext cx="3757381" cy="63093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186371">
                  <a:extLst>
                    <a:ext uri="{9D8B030D-6E8A-4147-A177-3AD203B41FA5}">
                      <a16:colId xmlns:a16="http://schemas.microsoft.com/office/drawing/2014/main" val="2327126975"/>
                    </a:ext>
                  </a:extLst>
                </a:gridCol>
                <a:gridCol w="1216343">
                  <a:extLst>
                    <a:ext uri="{9D8B030D-6E8A-4147-A177-3AD203B41FA5}">
                      <a16:colId xmlns:a16="http://schemas.microsoft.com/office/drawing/2014/main" val="52671474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343816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>
                          <a:effectLst/>
                        </a:rPr>
                        <a:t>word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 err="1">
                          <a:effectLst/>
                        </a:rPr>
                        <a:t>coef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 err="1">
                          <a:effectLst/>
                        </a:rPr>
                        <a:t>exp_coef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537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brain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1.825749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6.207442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0185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effectLst/>
                        </a:rPr>
                        <a:t>study</a:t>
                      </a:r>
                      <a:endParaRPr lang="en-GB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1.793729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6.011832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9764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 err="1">
                          <a:effectLst/>
                        </a:rPr>
                        <a:t>covid</a:t>
                      </a:r>
                      <a:endParaRPr lang="en-GB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1.593490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4.920891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043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 err="1">
                          <a:solidFill>
                            <a:srgbClr val="B95517"/>
                          </a:solidFill>
                          <a:effectLst/>
                        </a:rPr>
                        <a:t>psychreg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1.192753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3.296143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385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effectLst/>
                        </a:rPr>
                        <a:t>research</a:t>
                      </a:r>
                      <a:endParaRPr lang="en-GB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1.191482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3.291956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679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social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1.050195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2.858208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6927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finds</a:t>
                      </a:r>
                      <a:endParaRPr lang="en-GB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0.987221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2.683765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53062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health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0.967211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2.630598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849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people</a:t>
                      </a:r>
                      <a:endParaRPr lang="en-GB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0.867871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2.381834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9636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mental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0.830564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2.294612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0462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>
                          <a:effectLst/>
                        </a:rPr>
                        <a:t>children</a:t>
                      </a:r>
                      <a:endParaRPr lang="en-GB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0.808631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2.244833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35320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cognitive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0.799526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2.224487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9122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solidFill>
                            <a:srgbClr val="B95517"/>
                          </a:solidFill>
                          <a:effectLst/>
                        </a:rPr>
                        <a:t>anxiety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0.790690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2.204918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8510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 err="1">
                          <a:solidFill>
                            <a:srgbClr val="B95517"/>
                          </a:solidFill>
                          <a:effectLst/>
                        </a:rPr>
                        <a:t>behavior</a:t>
                      </a:r>
                      <a:endParaRPr lang="en-GB" sz="2000" b="0" dirty="0">
                        <a:solidFill>
                          <a:srgbClr val="B95517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0.773993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>
                          <a:effectLst/>
                        </a:rPr>
                        <a:t>2.168407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436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000" dirty="0">
                          <a:effectLst/>
                        </a:rPr>
                        <a:t>women</a:t>
                      </a:r>
                      <a:endParaRPr lang="en-GB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0.712393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2000" dirty="0">
                          <a:effectLst/>
                        </a:rPr>
                        <a:t>2.038864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48730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A830758-5324-4349-9D3C-62F59876379F}"/>
              </a:ext>
            </a:extLst>
          </p:cNvPr>
          <p:cNvSpPr txBox="1"/>
          <p:nvPr/>
        </p:nvSpPr>
        <p:spPr>
          <a:xfrm>
            <a:off x="691375" y="2905780"/>
            <a:ext cx="30640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Positive coefficients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72276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E1290B75-6CD1-4AC9-8C7B-F5F3CA533A24}"/>
              </a:ext>
            </a:extLst>
          </p:cNvPr>
          <p:cNvSpPr txBox="1">
            <a:spLocks/>
          </p:cNvSpPr>
          <p:nvPr/>
        </p:nvSpPr>
        <p:spPr>
          <a:xfrm>
            <a:off x="831850" y="3535680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Misclassification</a:t>
            </a:r>
            <a:endParaRPr lang="ru-RU" sz="54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63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6485B-7302-499B-85B3-FCC29FA7E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642B9C5C-20B1-4321-B38C-48331492FD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834787"/>
              </p:ext>
            </p:extLst>
          </p:nvPr>
        </p:nvGraphicFramePr>
        <p:xfrm>
          <a:off x="605425" y="737442"/>
          <a:ext cx="11220443" cy="612055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68159">
                  <a:extLst>
                    <a:ext uri="{9D8B030D-6E8A-4147-A177-3AD203B41FA5}">
                      <a16:colId xmlns:a16="http://schemas.microsoft.com/office/drawing/2014/main" val="404331092"/>
                    </a:ext>
                  </a:extLst>
                </a:gridCol>
                <a:gridCol w="1223264">
                  <a:extLst>
                    <a:ext uri="{9D8B030D-6E8A-4147-A177-3AD203B41FA5}">
                      <a16:colId xmlns:a16="http://schemas.microsoft.com/office/drawing/2014/main" val="3282355333"/>
                    </a:ext>
                  </a:extLst>
                </a:gridCol>
                <a:gridCol w="858129">
                  <a:extLst>
                    <a:ext uri="{9D8B030D-6E8A-4147-A177-3AD203B41FA5}">
                      <a16:colId xmlns:a16="http://schemas.microsoft.com/office/drawing/2014/main" val="307887169"/>
                    </a:ext>
                  </a:extLst>
                </a:gridCol>
                <a:gridCol w="867508">
                  <a:extLst>
                    <a:ext uri="{9D8B030D-6E8A-4147-A177-3AD203B41FA5}">
                      <a16:colId xmlns:a16="http://schemas.microsoft.com/office/drawing/2014/main" val="2429176153"/>
                    </a:ext>
                  </a:extLst>
                </a:gridCol>
                <a:gridCol w="3688983">
                  <a:extLst>
                    <a:ext uri="{9D8B030D-6E8A-4147-A177-3AD203B41FA5}">
                      <a16:colId xmlns:a16="http://schemas.microsoft.com/office/drawing/2014/main" val="392953074"/>
                    </a:ext>
                  </a:extLst>
                </a:gridCol>
                <a:gridCol w="1771904">
                  <a:extLst>
                    <a:ext uri="{9D8B030D-6E8A-4147-A177-3AD203B41FA5}">
                      <a16:colId xmlns:a16="http://schemas.microsoft.com/office/drawing/2014/main" val="30249046"/>
                    </a:ext>
                  </a:extLst>
                </a:gridCol>
                <a:gridCol w="569087">
                  <a:extLst>
                    <a:ext uri="{9D8B030D-6E8A-4147-A177-3AD203B41FA5}">
                      <a16:colId xmlns:a16="http://schemas.microsoft.com/office/drawing/2014/main" val="2881631336"/>
                    </a:ext>
                  </a:extLst>
                </a:gridCol>
                <a:gridCol w="973409">
                  <a:extLst>
                    <a:ext uri="{9D8B030D-6E8A-4147-A177-3AD203B41FA5}">
                      <a16:colId xmlns:a16="http://schemas.microsoft.com/office/drawing/2014/main" val="3976504788"/>
                    </a:ext>
                  </a:extLst>
                </a:gridCol>
              </a:tblGrid>
              <a:tr h="954970"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 err="1">
                          <a:effectLst/>
                        </a:rPr>
                        <a:t>astr_proba</a:t>
                      </a:r>
                      <a:endParaRPr lang="en-GB" b="1" dirty="0">
                        <a:effectLst/>
                      </a:endParaRPr>
                    </a:p>
                  </a:txBody>
                  <a:tcP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 err="1">
                          <a:effectLst/>
                        </a:rPr>
                        <a:t>psy_proba</a:t>
                      </a:r>
                      <a:endParaRPr lang="en-GB" b="1" dirty="0">
                        <a:effectLst/>
                      </a:endParaRPr>
                    </a:p>
                  </a:txBody>
                  <a:tcP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 err="1">
                          <a:effectLst/>
                        </a:rPr>
                        <a:t>subred</a:t>
                      </a:r>
                      <a:endParaRPr lang="en-GB" b="1" dirty="0">
                        <a:effectLst/>
                      </a:endParaRPr>
                    </a:p>
                  </a:txBody>
                  <a:tcP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>
                          <a:effectLst/>
                        </a:rPr>
                        <a:t>predict</a:t>
                      </a:r>
                      <a:endParaRPr lang="en-GB" b="1" dirty="0">
                        <a:effectLst/>
                      </a:endParaRPr>
                    </a:p>
                  </a:txBody>
                  <a:tcP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>
                          <a:effectLst/>
                        </a:rPr>
                        <a:t>text</a:t>
                      </a:r>
                      <a:endParaRPr lang="en-GB" b="1" dirty="0">
                        <a:effectLst/>
                      </a:endParaRPr>
                    </a:p>
                  </a:txBody>
                  <a:tcP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 err="1">
                          <a:effectLst/>
                        </a:rPr>
                        <a:t>num_comments</a:t>
                      </a:r>
                      <a:endParaRPr lang="en-GB" b="1" dirty="0">
                        <a:effectLst/>
                      </a:endParaRPr>
                    </a:p>
                  </a:txBody>
                  <a:tcP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>
                          <a:effectLst/>
                        </a:rPr>
                        <a:t>ups</a:t>
                      </a:r>
                      <a:endParaRPr lang="en-GB" b="1" dirty="0">
                        <a:effectLst/>
                      </a:endParaRPr>
                    </a:p>
                  </a:txBody>
                  <a:tcPr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dirty="0" err="1">
                          <a:effectLst/>
                        </a:rPr>
                        <a:t>len_text</a:t>
                      </a:r>
                      <a:endParaRPr lang="en-GB" b="1" dirty="0">
                        <a:effectLst/>
                      </a:endParaRPr>
                    </a:p>
                  </a:txBody>
                  <a:tcPr>
                    <a:solidFill>
                      <a:srgbClr val="89C6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113327"/>
                  </a:ext>
                </a:extLst>
              </a:tr>
              <a:tr h="775356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dirty="0">
                          <a:effectLst/>
                        </a:rPr>
                        <a:t>0.468920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0.531080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my university paid me to study astrology hi </a:t>
                      </a:r>
                      <a:r>
                        <a:rPr lang="en-US" sz="2000" dirty="0" err="1">
                          <a:effectLst/>
                        </a:rPr>
                        <a:t>ev</a:t>
                      </a:r>
                      <a:r>
                        <a:rPr lang="en-US" sz="2000" dirty="0">
                          <a:effectLst/>
                        </a:rPr>
                        <a:t>...</a:t>
                      </a:r>
                      <a:endParaRPr lang="en-US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16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68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154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039917"/>
                  </a:ext>
                </a:extLst>
              </a:tr>
              <a:tr h="50643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0.404068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0.595932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>
                          <a:effectLst/>
                        </a:rPr>
                        <a:t>an astrological saga i am writing</a:t>
                      </a:r>
                      <a:endParaRPr lang="en-US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6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6554394"/>
                  </a:ext>
                </a:extLst>
              </a:tr>
              <a:tr h="68931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0.393937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0.606063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>
                          <a:effectLst/>
                        </a:rPr>
                        <a:t>future of the single european currency what wi...</a:t>
                      </a:r>
                      <a:endParaRPr lang="en-US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5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17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526930"/>
                  </a:ext>
                </a:extLst>
              </a:tr>
              <a:tr h="73621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0.487269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0.512731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trump s impeachment and the eclipses</a:t>
                      </a:r>
                      <a:endParaRPr lang="en-US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6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9836579"/>
                  </a:ext>
                </a:extLst>
              </a:tr>
              <a:tr h="74089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0.449905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0.550095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harry styles astrological profile and future a...</a:t>
                      </a:r>
                      <a:endParaRPr lang="en-US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1317002"/>
                  </a:ext>
                </a:extLst>
              </a:tr>
              <a:tr h="75067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dirty="0">
                          <a:effectLst/>
                        </a:rPr>
                        <a:t>0.468126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dirty="0">
                          <a:effectLst/>
                        </a:rPr>
                        <a:t>0.531874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 err="1">
                          <a:effectLst/>
                        </a:rPr>
                        <a:t>til</a:t>
                      </a:r>
                      <a:r>
                        <a:rPr lang="en-US" sz="2000" dirty="0">
                          <a:effectLst/>
                        </a:rPr>
                        <a:t> that mutable has that same root as mutate ...</a:t>
                      </a:r>
                      <a:endParaRPr lang="en-US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20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17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dirty="0">
                          <a:effectLst/>
                        </a:rPr>
                        <a:t>11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168172"/>
                  </a:ext>
                </a:extLst>
              </a:tr>
              <a:tr h="95497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0.496673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dirty="0">
                          <a:effectLst/>
                        </a:rPr>
                        <a:t>0.503327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0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1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>
                          <a:effectLst/>
                        </a:rPr>
                        <a:t>haha well at least we figured out what the thi...</a:t>
                      </a:r>
                      <a:endParaRPr lang="en-US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dirty="0">
                          <a:effectLst/>
                        </a:rPr>
                        <a:t>2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>
                          <a:effectLst/>
                        </a:rPr>
                        <a:t>2</a:t>
                      </a:r>
                      <a:endParaRPr lang="ru-RU" sz="2000" b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000" dirty="0">
                          <a:effectLst/>
                        </a:rPr>
                        <a:t>11</a:t>
                      </a:r>
                      <a:endParaRPr lang="ru-RU" sz="2000" b="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5662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BE429-8714-4C08-92FE-99F8A6140F7F}"/>
              </a:ext>
            </a:extLst>
          </p:cNvPr>
          <p:cNvSpPr txBox="1"/>
          <p:nvPr/>
        </p:nvSpPr>
        <p:spPr>
          <a:xfrm>
            <a:off x="4594302" y="223024"/>
            <a:ext cx="4033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Misclassified Astrological posts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727434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F04E19-04B9-4C3C-AF8D-50B0BC4D4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5" name="Table 9">
            <a:extLst>
              <a:ext uri="{FF2B5EF4-FFF2-40B4-BE49-F238E27FC236}">
                <a16:creationId xmlns:a16="http://schemas.microsoft.com/office/drawing/2014/main" id="{F5A5D713-3F6C-4298-86D3-3D9A3372BB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576545"/>
              </p:ext>
            </p:extLst>
          </p:nvPr>
        </p:nvGraphicFramePr>
        <p:xfrm>
          <a:off x="661181" y="615522"/>
          <a:ext cx="11006077" cy="624247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68159">
                  <a:extLst>
                    <a:ext uri="{9D8B030D-6E8A-4147-A177-3AD203B41FA5}">
                      <a16:colId xmlns:a16="http://schemas.microsoft.com/office/drawing/2014/main" val="404331092"/>
                    </a:ext>
                  </a:extLst>
                </a:gridCol>
                <a:gridCol w="1223264">
                  <a:extLst>
                    <a:ext uri="{9D8B030D-6E8A-4147-A177-3AD203B41FA5}">
                      <a16:colId xmlns:a16="http://schemas.microsoft.com/office/drawing/2014/main" val="3282355333"/>
                    </a:ext>
                  </a:extLst>
                </a:gridCol>
                <a:gridCol w="885190">
                  <a:extLst>
                    <a:ext uri="{9D8B030D-6E8A-4147-A177-3AD203B41FA5}">
                      <a16:colId xmlns:a16="http://schemas.microsoft.com/office/drawing/2014/main" val="307887169"/>
                    </a:ext>
                  </a:extLst>
                </a:gridCol>
                <a:gridCol w="902653">
                  <a:extLst>
                    <a:ext uri="{9D8B030D-6E8A-4147-A177-3AD203B41FA5}">
                      <a16:colId xmlns:a16="http://schemas.microsoft.com/office/drawing/2014/main" val="2429176153"/>
                    </a:ext>
                  </a:extLst>
                </a:gridCol>
                <a:gridCol w="3314384">
                  <a:extLst>
                    <a:ext uri="{9D8B030D-6E8A-4147-A177-3AD203B41FA5}">
                      <a16:colId xmlns:a16="http://schemas.microsoft.com/office/drawing/2014/main" val="392953074"/>
                    </a:ext>
                  </a:extLst>
                </a:gridCol>
                <a:gridCol w="1771904">
                  <a:extLst>
                    <a:ext uri="{9D8B030D-6E8A-4147-A177-3AD203B41FA5}">
                      <a16:colId xmlns:a16="http://schemas.microsoft.com/office/drawing/2014/main" val="30249046"/>
                    </a:ext>
                  </a:extLst>
                </a:gridCol>
                <a:gridCol w="627380">
                  <a:extLst>
                    <a:ext uri="{9D8B030D-6E8A-4147-A177-3AD203B41FA5}">
                      <a16:colId xmlns:a16="http://schemas.microsoft.com/office/drawing/2014/main" val="2881631336"/>
                    </a:ext>
                  </a:extLst>
                </a:gridCol>
                <a:gridCol w="1013143">
                  <a:extLst>
                    <a:ext uri="{9D8B030D-6E8A-4147-A177-3AD203B41FA5}">
                      <a16:colId xmlns:a16="http://schemas.microsoft.com/office/drawing/2014/main" val="3976504788"/>
                    </a:ext>
                  </a:extLst>
                </a:gridCol>
              </a:tblGrid>
              <a:tr h="954970"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 err="1">
                          <a:effectLst/>
                        </a:rPr>
                        <a:t>astr_proba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 err="1">
                          <a:effectLst/>
                        </a:rPr>
                        <a:t>psy_proba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 err="1">
                          <a:effectLst/>
                        </a:rPr>
                        <a:t>subred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predict</a:t>
                      </a: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text</a:t>
                      </a: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 err="1">
                          <a:effectLst/>
                        </a:rPr>
                        <a:t>num_comments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>
                          <a:effectLst/>
                        </a:rPr>
                        <a:t>ups</a:t>
                      </a: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b="1" dirty="0" err="1">
                          <a:effectLst/>
                        </a:rPr>
                        <a:t>len_text</a:t>
                      </a:r>
                      <a:endParaRPr lang="en-GB" b="1" dirty="0">
                        <a:effectLst/>
                      </a:endParaRPr>
                    </a:p>
                  </a:txBody>
                  <a:tcPr anchor="ctr">
                    <a:solidFill>
                      <a:srgbClr val="89C6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113327"/>
                  </a:ext>
                </a:extLst>
              </a:tr>
              <a:tr h="775356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0.527827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0.472173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dirty="0">
                          <a:effectLst/>
                          <a:latin typeface="Arial" panose="020B0604020202020204" pitchFamily="34" charset="0"/>
                        </a:rPr>
                        <a:t>time to kill the scientific zombie that is the...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8039917"/>
                  </a:ext>
                </a:extLst>
              </a:tr>
              <a:tr h="50643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0.510812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0.489188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dirty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>
                          <a:effectLst/>
                          <a:latin typeface="Arial" panose="020B0604020202020204" pitchFamily="34" charset="0"/>
                        </a:rPr>
                        <a:t>what a friend is upset validating their feelin...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6554394"/>
                  </a:ext>
                </a:extLst>
              </a:tr>
              <a:tr h="68931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0.639311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0.360689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>
                          <a:effectLst/>
                          <a:latin typeface="Arial" panose="020B0604020202020204" pitchFamily="34" charset="0"/>
                        </a:rPr>
                        <a:t>connectedness to nature is good for us and for...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5526930"/>
                  </a:ext>
                </a:extLst>
              </a:tr>
              <a:tr h="73621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0.534877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0.465123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>
                          <a:effectLst/>
                          <a:latin typeface="Arial" panose="020B0604020202020204" pitchFamily="34" charset="0"/>
                        </a:rPr>
                        <a:t>did mayor pete s youthful face lose him votes 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9836579"/>
                  </a:ext>
                </a:extLst>
              </a:tr>
              <a:tr h="74089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0.575771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0.424229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>
                          <a:effectLst/>
                          <a:latin typeface="Arial" panose="020B0604020202020204" pitchFamily="34" charset="0"/>
                        </a:rPr>
                        <a:t>free bathrooms in starbucks cellphone location...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1317002"/>
                  </a:ext>
                </a:extLst>
              </a:tr>
              <a:tr h="75067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0.552107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0.447893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>
                          <a:effectLst/>
                          <a:latin typeface="Arial" panose="020B0604020202020204" pitchFamily="34" charset="0"/>
                        </a:rPr>
                        <a:t>are you big enough to apologize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68172"/>
                  </a:ext>
                </a:extLst>
              </a:tr>
              <a:tr h="95497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dirty="0">
                          <a:effectLst/>
                          <a:latin typeface="Arial" panose="020B0604020202020204" pitchFamily="34" charset="0"/>
                        </a:rPr>
                        <a:t>0.547903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0.452097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>
                          <a:effectLst/>
                          <a:latin typeface="Arial" panose="020B0604020202020204" pitchFamily="34" charset="0"/>
                        </a:rPr>
                        <a:t>looking at your phone at work might make you e...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>
                          <a:effectLst/>
                          <a:latin typeface="Arial" panose="020B0604020202020204" pitchFamily="34" charset="0"/>
                        </a:rPr>
                        <a:t>799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dirty="0"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356620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2923E33-E226-4C22-BA5D-E5260BCF83E8}"/>
              </a:ext>
            </a:extLst>
          </p:cNvPr>
          <p:cNvSpPr txBox="1"/>
          <p:nvPr/>
        </p:nvSpPr>
        <p:spPr>
          <a:xfrm>
            <a:off x="4427034" y="153857"/>
            <a:ext cx="4294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Misclassified Psychological posts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726502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A38425-3D45-4233-8549-7863AA364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7298306-9618-4B21-8A3A-528F4779BB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881" y="0"/>
            <a:ext cx="66720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636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11D1C-C9DA-4D45-9A7F-A3B98E6E9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E98F0D3-066F-4875-9C2C-00CE7DC530E0}"/>
              </a:ext>
            </a:extLst>
          </p:cNvPr>
          <p:cNvSpPr txBox="1">
            <a:spLocks/>
          </p:cNvSpPr>
          <p:nvPr/>
        </p:nvSpPr>
        <p:spPr>
          <a:xfrm>
            <a:off x="831850" y="3535680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Conclusion</a:t>
            </a:r>
            <a:endParaRPr lang="ru-RU" sz="54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485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A38425-3D45-4233-8549-7863AA364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80973A9-9C51-4FA5-B42A-0AA8E4F94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914401"/>
            <a:ext cx="11353800" cy="5481084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B95517"/>
                </a:solidFill>
              </a:rPr>
              <a:t>820</a:t>
            </a:r>
            <a:r>
              <a:rPr lang="en-US" sz="4400" dirty="0"/>
              <a:t> new posts from two subreddits: </a:t>
            </a:r>
            <a:r>
              <a:rPr lang="en-US" sz="4400" u="sng" dirty="0">
                <a:hlinkClick r:id="rId3"/>
              </a:rPr>
              <a:t>r/psychology/</a:t>
            </a:r>
            <a:r>
              <a:rPr lang="en-US" sz="4400" dirty="0"/>
              <a:t> and </a:t>
            </a:r>
            <a:r>
              <a:rPr lang="en-US" sz="4400" u="sng" dirty="0">
                <a:hlinkClick r:id="rId4"/>
              </a:rPr>
              <a:t>r/astrology/</a:t>
            </a:r>
            <a:r>
              <a:rPr lang="en-US" sz="4400" dirty="0"/>
              <a:t> </a:t>
            </a:r>
          </a:p>
          <a:p>
            <a:pPr marL="0" indent="0">
              <a:buNone/>
            </a:pPr>
            <a:r>
              <a:rPr lang="en-US" sz="4400" dirty="0"/>
              <a:t>were classified with accuracy of </a:t>
            </a:r>
            <a:r>
              <a:rPr lang="en-US" sz="4400" dirty="0">
                <a:solidFill>
                  <a:srgbClr val="B95517"/>
                </a:solidFill>
              </a:rPr>
              <a:t>94.5 %</a:t>
            </a:r>
            <a:r>
              <a:rPr lang="en-US" sz="4400" dirty="0"/>
              <a:t>.</a:t>
            </a:r>
          </a:p>
          <a:p>
            <a:endParaRPr lang="en-US" sz="4400" dirty="0"/>
          </a:p>
          <a:p>
            <a:pPr marL="0" indent="0">
              <a:buNone/>
            </a:pPr>
            <a:endParaRPr lang="en-US" sz="4400" dirty="0"/>
          </a:p>
          <a:p>
            <a:r>
              <a:rPr lang="en-US" sz="4400" dirty="0"/>
              <a:t>Predictive </a:t>
            </a:r>
            <a:r>
              <a:rPr lang="en-US" sz="4400" dirty="0">
                <a:solidFill>
                  <a:srgbClr val="B95517"/>
                </a:solidFill>
              </a:rPr>
              <a:t>words</a:t>
            </a:r>
            <a:r>
              <a:rPr lang="en-US" sz="4400" dirty="0"/>
              <a:t> of subreddits where </a:t>
            </a:r>
          </a:p>
          <a:p>
            <a:pPr marL="0" indent="0">
              <a:buNone/>
            </a:pPr>
            <a:r>
              <a:rPr lang="en-US" sz="4400" dirty="0"/>
              <a:t>identified based on a </a:t>
            </a:r>
            <a:r>
              <a:rPr lang="en-US" sz="4400" dirty="0">
                <a:solidFill>
                  <a:srgbClr val="B95517"/>
                </a:solidFill>
              </a:rPr>
              <a:t>coefficient</a:t>
            </a:r>
            <a:r>
              <a:rPr lang="en-US" sz="4400" dirty="0"/>
              <a:t> of the model.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4690604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11D1C-C9DA-4D45-9A7F-A3B98E6E9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E98F0D3-066F-4875-9C2C-00CE7DC530E0}"/>
              </a:ext>
            </a:extLst>
          </p:cNvPr>
          <p:cNvSpPr txBox="1">
            <a:spLocks/>
          </p:cNvSpPr>
          <p:nvPr/>
        </p:nvSpPr>
        <p:spPr>
          <a:xfrm>
            <a:off x="831850" y="3535680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Answering the questions</a:t>
            </a:r>
            <a:endParaRPr lang="ru-RU" sz="54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0499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35B85E8D-2593-41FF-8291-46B5A6BF8B2F}"/>
              </a:ext>
            </a:extLst>
          </p:cNvPr>
          <p:cNvGrpSpPr/>
          <p:nvPr/>
        </p:nvGrpSpPr>
        <p:grpSpPr>
          <a:xfrm>
            <a:off x="1501668" y="1189448"/>
            <a:ext cx="9555089" cy="5416742"/>
            <a:chOff x="1675618" y="720628"/>
            <a:chExt cx="8128000" cy="5416742"/>
          </a:xfrm>
        </p:grpSpPr>
        <p:sp>
          <p:nvSpPr>
            <p:cNvPr id="7" name="Straight Connector 6">
              <a:extLst>
                <a:ext uri="{FF2B5EF4-FFF2-40B4-BE49-F238E27FC236}">
                  <a16:creationId xmlns:a16="http://schemas.microsoft.com/office/drawing/2014/main" id="{4F86E350-4501-46ED-BA7D-9A5E9D2B5801}"/>
                </a:ext>
              </a:extLst>
            </p:cNvPr>
            <p:cNvSpPr/>
            <p:nvPr/>
          </p:nvSpPr>
          <p:spPr>
            <a:xfrm>
              <a:off x="1675618" y="5245680"/>
              <a:ext cx="81280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Straight Connector 7">
              <a:extLst>
                <a:ext uri="{FF2B5EF4-FFF2-40B4-BE49-F238E27FC236}">
                  <a16:creationId xmlns:a16="http://schemas.microsoft.com/office/drawing/2014/main" id="{ED269A10-3663-4B2A-8603-C816B01F3B17}"/>
                </a:ext>
              </a:extLst>
            </p:cNvPr>
            <p:cNvSpPr/>
            <p:nvPr/>
          </p:nvSpPr>
          <p:spPr>
            <a:xfrm>
              <a:off x="1675618" y="3885922"/>
              <a:ext cx="81280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Straight Connector 8">
              <a:extLst>
                <a:ext uri="{FF2B5EF4-FFF2-40B4-BE49-F238E27FC236}">
                  <a16:creationId xmlns:a16="http://schemas.microsoft.com/office/drawing/2014/main" id="{3892B808-F40C-47D5-B218-B18CBA1BE5C4}"/>
                </a:ext>
              </a:extLst>
            </p:cNvPr>
            <p:cNvSpPr/>
            <p:nvPr/>
          </p:nvSpPr>
          <p:spPr>
            <a:xfrm>
              <a:off x="1675618" y="2526164"/>
              <a:ext cx="81280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Straight Connector 9">
              <a:extLst>
                <a:ext uri="{FF2B5EF4-FFF2-40B4-BE49-F238E27FC236}">
                  <a16:creationId xmlns:a16="http://schemas.microsoft.com/office/drawing/2014/main" id="{06D8179C-EB44-4063-8C9B-6E4046056BA7}"/>
                </a:ext>
              </a:extLst>
            </p:cNvPr>
            <p:cNvSpPr/>
            <p:nvPr/>
          </p:nvSpPr>
          <p:spPr>
            <a:xfrm>
              <a:off x="1675618" y="1166406"/>
              <a:ext cx="81280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C16428D-B7F6-48CB-9A38-FBF431791B17}"/>
                </a:ext>
              </a:extLst>
            </p:cNvPr>
            <p:cNvSpPr/>
            <p:nvPr/>
          </p:nvSpPr>
          <p:spPr>
            <a:xfrm>
              <a:off x="3788897" y="720628"/>
              <a:ext cx="6014720" cy="445778"/>
            </a:xfrm>
            <a:custGeom>
              <a:avLst/>
              <a:gdLst>
                <a:gd name="connsiteX0" fmla="*/ 0 w 6014720"/>
                <a:gd name="connsiteY0" fmla="*/ 0 h 445778"/>
                <a:gd name="connsiteX1" fmla="*/ 6014720 w 6014720"/>
                <a:gd name="connsiteY1" fmla="*/ 0 h 445778"/>
                <a:gd name="connsiteX2" fmla="*/ 6014720 w 6014720"/>
                <a:gd name="connsiteY2" fmla="*/ 445778 h 445778"/>
                <a:gd name="connsiteX3" fmla="*/ 0 w 6014720"/>
                <a:gd name="connsiteY3" fmla="*/ 445778 h 445778"/>
                <a:gd name="connsiteX4" fmla="*/ 0 w 6014720"/>
                <a:gd name="connsiteY4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4720" h="445778">
                  <a:moveTo>
                    <a:pt x="0" y="0"/>
                  </a:moveTo>
                  <a:lnTo>
                    <a:pt x="6014720" y="0"/>
                  </a:lnTo>
                  <a:lnTo>
                    <a:pt x="6014720" y="445778"/>
                  </a:lnTo>
                  <a:lnTo>
                    <a:pt x="0" y="4457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3815" tIns="43815" rIns="43815" bIns="43815" numCol="1" spcCol="1270" anchor="b" anchorCtr="0">
              <a:noAutofit/>
            </a:bodyPr>
            <a:lstStyle/>
            <a:p>
              <a:pPr marL="0" lvl="0" indent="0" algn="l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ru-RU" sz="2300" kern="1200" dirty="0">
                <a:solidFill>
                  <a:srgbClr val="B95517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C7328C-A5C9-4DF0-AF1D-CB0D3371C867}"/>
                </a:ext>
              </a:extLst>
            </p:cNvPr>
            <p:cNvSpPr/>
            <p:nvPr/>
          </p:nvSpPr>
          <p:spPr>
            <a:xfrm>
              <a:off x="1675618" y="720628"/>
              <a:ext cx="2113280" cy="445778"/>
            </a:xfrm>
            <a:custGeom>
              <a:avLst/>
              <a:gdLst>
                <a:gd name="connsiteX0" fmla="*/ 74311 w 2113280"/>
                <a:gd name="connsiteY0" fmla="*/ 0 h 445778"/>
                <a:gd name="connsiteX1" fmla="*/ 2038969 w 2113280"/>
                <a:gd name="connsiteY1" fmla="*/ 0 h 445778"/>
                <a:gd name="connsiteX2" fmla="*/ 2113280 w 2113280"/>
                <a:gd name="connsiteY2" fmla="*/ 74311 h 445778"/>
                <a:gd name="connsiteX3" fmla="*/ 2113280 w 2113280"/>
                <a:gd name="connsiteY3" fmla="*/ 445778 h 445778"/>
                <a:gd name="connsiteX4" fmla="*/ 2113280 w 2113280"/>
                <a:gd name="connsiteY4" fmla="*/ 445778 h 445778"/>
                <a:gd name="connsiteX5" fmla="*/ 0 w 2113280"/>
                <a:gd name="connsiteY5" fmla="*/ 445778 h 445778"/>
                <a:gd name="connsiteX6" fmla="*/ 0 w 2113280"/>
                <a:gd name="connsiteY6" fmla="*/ 445778 h 445778"/>
                <a:gd name="connsiteX7" fmla="*/ 0 w 2113280"/>
                <a:gd name="connsiteY7" fmla="*/ 74311 h 445778"/>
                <a:gd name="connsiteX8" fmla="*/ 74311 w 2113280"/>
                <a:gd name="connsiteY8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445778">
                  <a:moveTo>
                    <a:pt x="74311" y="0"/>
                  </a:moveTo>
                  <a:lnTo>
                    <a:pt x="2038969" y="0"/>
                  </a:lnTo>
                  <a:cubicBezTo>
                    <a:pt x="2080010" y="0"/>
                    <a:pt x="2113280" y="33270"/>
                    <a:pt x="2113280" y="74311"/>
                  </a:cubicBezTo>
                  <a:lnTo>
                    <a:pt x="2113280" y="445778"/>
                  </a:lnTo>
                  <a:lnTo>
                    <a:pt x="2113280" y="445778"/>
                  </a:lnTo>
                  <a:lnTo>
                    <a:pt x="0" y="445778"/>
                  </a:lnTo>
                  <a:lnTo>
                    <a:pt x="0" y="445778"/>
                  </a:lnTo>
                  <a:lnTo>
                    <a:pt x="0" y="74311"/>
                  </a:lnTo>
                  <a:cubicBezTo>
                    <a:pt x="0" y="33270"/>
                    <a:pt x="33270" y="0"/>
                    <a:pt x="74311" y="0"/>
                  </a:cubicBezTo>
                  <a:close/>
                </a:path>
              </a:pathLst>
            </a:custGeom>
            <a:solidFill>
              <a:srgbClr val="89C6C5"/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5580" tIns="65580" rIns="65580" bIns="43815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b="1" i="0" kern="12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Arial" panose="020B0604020202020204" pitchFamily="34" charset="0"/>
                </a:rPr>
                <a:t>Distinguish</a:t>
              </a:r>
              <a:endParaRPr lang="ru-RU" sz="2300" kern="1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61089FF-7311-4D35-AD95-9B9EECCAB1D1}"/>
                </a:ext>
              </a:extLst>
            </p:cNvPr>
            <p:cNvSpPr/>
            <p:nvPr/>
          </p:nvSpPr>
          <p:spPr>
            <a:xfrm>
              <a:off x="1675618" y="1166406"/>
              <a:ext cx="8128000" cy="547715"/>
            </a:xfrm>
            <a:custGeom>
              <a:avLst/>
              <a:gdLst>
                <a:gd name="connsiteX0" fmla="*/ 0 w 8128000"/>
                <a:gd name="connsiteY0" fmla="*/ 0 h 891690"/>
                <a:gd name="connsiteX1" fmla="*/ 8128000 w 8128000"/>
                <a:gd name="connsiteY1" fmla="*/ 0 h 891690"/>
                <a:gd name="connsiteX2" fmla="*/ 8128000 w 8128000"/>
                <a:gd name="connsiteY2" fmla="*/ 891690 h 891690"/>
                <a:gd name="connsiteX3" fmla="*/ 0 w 8128000"/>
                <a:gd name="connsiteY3" fmla="*/ 891690 h 891690"/>
                <a:gd name="connsiteX4" fmla="*/ 0 w 8128000"/>
                <a:gd name="connsiteY4" fmla="*/ 0 h 89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891690">
                  <a:moveTo>
                    <a:pt x="0" y="0"/>
                  </a:moveTo>
                  <a:lnTo>
                    <a:pt x="8128000" y="0"/>
                  </a:lnTo>
                  <a:lnTo>
                    <a:pt x="8128000" y="891690"/>
                  </a:lnTo>
                  <a:lnTo>
                    <a:pt x="0" y="8916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t" anchorCtr="0">
              <a:noAutofit/>
            </a:bodyPr>
            <a:lstStyle/>
            <a:p>
              <a:r>
                <a:rPr lang="en-US" sz="2000" dirty="0">
                  <a:solidFill>
                    <a:srgbClr val="192833"/>
                  </a:solidFill>
                </a:rPr>
                <a:t>Yes, it is. Our model classified correctly 94.5 % of new unlabeled posts.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15735A6-78EC-48E5-A98A-BBAD1DD26369}"/>
                </a:ext>
              </a:extLst>
            </p:cNvPr>
            <p:cNvSpPr/>
            <p:nvPr/>
          </p:nvSpPr>
          <p:spPr>
            <a:xfrm>
              <a:off x="3788897" y="2080386"/>
              <a:ext cx="6014720" cy="445778"/>
            </a:xfrm>
            <a:custGeom>
              <a:avLst/>
              <a:gdLst>
                <a:gd name="connsiteX0" fmla="*/ 0 w 6014720"/>
                <a:gd name="connsiteY0" fmla="*/ 0 h 445778"/>
                <a:gd name="connsiteX1" fmla="*/ 6014720 w 6014720"/>
                <a:gd name="connsiteY1" fmla="*/ 0 h 445778"/>
                <a:gd name="connsiteX2" fmla="*/ 6014720 w 6014720"/>
                <a:gd name="connsiteY2" fmla="*/ 445778 h 445778"/>
                <a:gd name="connsiteX3" fmla="*/ 0 w 6014720"/>
                <a:gd name="connsiteY3" fmla="*/ 445778 h 445778"/>
                <a:gd name="connsiteX4" fmla="*/ 0 w 6014720"/>
                <a:gd name="connsiteY4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4720" h="445778">
                  <a:moveTo>
                    <a:pt x="0" y="0"/>
                  </a:moveTo>
                  <a:lnTo>
                    <a:pt x="6014720" y="0"/>
                  </a:lnTo>
                  <a:lnTo>
                    <a:pt x="6014720" y="445778"/>
                  </a:lnTo>
                  <a:lnTo>
                    <a:pt x="0" y="4457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3815" tIns="43815" rIns="43815" bIns="43815" numCol="1" spcCol="1270" anchor="b" anchorCtr="0">
              <a:noAutofit/>
            </a:bodyPr>
            <a:lstStyle/>
            <a:p>
              <a:pPr marL="0" lvl="0" indent="0" algn="l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ru-RU" sz="2300" kern="1200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2A51DBC-1730-4DB9-A87E-4310E48827EF}"/>
                </a:ext>
              </a:extLst>
            </p:cNvPr>
            <p:cNvSpPr/>
            <p:nvPr/>
          </p:nvSpPr>
          <p:spPr>
            <a:xfrm>
              <a:off x="1675618" y="1594544"/>
              <a:ext cx="2113280" cy="445778"/>
            </a:xfrm>
            <a:custGeom>
              <a:avLst/>
              <a:gdLst>
                <a:gd name="connsiteX0" fmla="*/ 74311 w 2113280"/>
                <a:gd name="connsiteY0" fmla="*/ 0 h 445778"/>
                <a:gd name="connsiteX1" fmla="*/ 2038969 w 2113280"/>
                <a:gd name="connsiteY1" fmla="*/ 0 h 445778"/>
                <a:gd name="connsiteX2" fmla="*/ 2113280 w 2113280"/>
                <a:gd name="connsiteY2" fmla="*/ 74311 h 445778"/>
                <a:gd name="connsiteX3" fmla="*/ 2113280 w 2113280"/>
                <a:gd name="connsiteY3" fmla="*/ 445778 h 445778"/>
                <a:gd name="connsiteX4" fmla="*/ 2113280 w 2113280"/>
                <a:gd name="connsiteY4" fmla="*/ 445778 h 445778"/>
                <a:gd name="connsiteX5" fmla="*/ 0 w 2113280"/>
                <a:gd name="connsiteY5" fmla="*/ 445778 h 445778"/>
                <a:gd name="connsiteX6" fmla="*/ 0 w 2113280"/>
                <a:gd name="connsiteY6" fmla="*/ 445778 h 445778"/>
                <a:gd name="connsiteX7" fmla="*/ 0 w 2113280"/>
                <a:gd name="connsiteY7" fmla="*/ 74311 h 445778"/>
                <a:gd name="connsiteX8" fmla="*/ 74311 w 2113280"/>
                <a:gd name="connsiteY8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445778">
                  <a:moveTo>
                    <a:pt x="74311" y="0"/>
                  </a:moveTo>
                  <a:lnTo>
                    <a:pt x="2038969" y="0"/>
                  </a:lnTo>
                  <a:cubicBezTo>
                    <a:pt x="2080010" y="0"/>
                    <a:pt x="2113280" y="33270"/>
                    <a:pt x="2113280" y="74311"/>
                  </a:cubicBezTo>
                  <a:lnTo>
                    <a:pt x="2113280" y="445778"/>
                  </a:lnTo>
                  <a:lnTo>
                    <a:pt x="2113280" y="445778"/>
                  </a:lnTo>
                  <a:lnTo>
                    <a:pt x="0" y="445778"/>
                  </a:lnTo>
                  <a:lnTo>
                    <a:pt x="0" y="445778"/>
                  </a:lnTo>
                  <a:lnTo>
                    <a:pt x="0" y="74311"/>
                  </a:lnTo>
                  <a:cubicBezTo>
                    <a:pt x="0" y="33270"/>
                    <a:pt x="33270" y="0"/>
                    <a:pt x="74311" y="0"/>
                  </a:cubicBezTo>
                  <a:close/>
                </a:path>
              </a:pathLst>
            </a:custGeom>
            <a:solidFill>
              <a:srgbClr val="89C6C5"/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5580" tIns="65580" rIns="65580" bIns="43815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b="1" i="0" kern="12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Arial" panose="020B0604020202020204" pitchFamily="34" charset="0"/>
                </a:rPr>
                <a:t>Vocabulary</a:t>
              </a:r>
              <a:endParaRPr lang="ru-RU" sz="2300" kern="1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60D3378-AF6E-4472-BC88-00CA152B25A0}"/>
                </a:ext>
              </a:extLst>
            </p:cNvPr>
            <p:cNvSpPr/>
            <p:nvPr/>
          </p:nvSpPr>
          <p:spPr>
            <a:xfrm>
              <a:off x="1675618" y="1978447"/>
              <a:ext cx="8128000" cy="1439408"/>
            </a:xfrm>
            <a:custGeom>
              <a:avLst/>
              <a:gdLst>
                <a:gd name="connsiteX0" fmla="*/ 0 w 8128000"/>
                <a:gd name="connsiteY0" fmla="*/ 0 h 891690"/>
                <a:gd name="connsiteX1" fmla="*/ 8128000 w 8128000"/>
                <a:gd name="connsiteY1" fmla="*/ 0 h 891690"/>
                <a:gd name="connsiteX2" fmla="*/ 8128000 w 8128000"/>
                <a:gd name="connsiteY2" fmla="*/ 891690 h 891690"/>
                <a:gd name="connsiteX3" fmla="*/ 0 w 8128000"/>
                <a:gd name="connsiteY3" fmla="*/ 891690 h 891690"/>
                <a:gd name="connsiteX4" fmla="*/ 0 w 8128000"/>
                <a:gd name="connsiteY4" fmla="*/ 0 h 89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891690">
                  <a:moveTo>
                    <a:pt x="0" y="0"/>
                  </a:moveTo>
                  <a:lnTo>
                    <a:pt x="8128000" y="0"/>
                  </a:lnTo>
                  <a:lnTo>
                    <a:pt x="8128000" y="891690"/>
                  </a:lnTo>
                  <a:lnTo>
                    <a:pt x="0" y="8916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t" anchorCtr="0">
              <a:noAutofit/>
            </a:bodyPr>
            <a:lstStyle/>
            <a:p>
              <a:pPr lvl="1" algn="just"/>
              <a:r>
                <a:rPr lang="en-US" sz="1600" dirty="0">
                  <a:solidFill>
                    <a:srgbClr val="192833"/>
                  </a:solidFill>
                </a:rPr>
                <a:t>1.People who write posts for an astrological subreddit prefer to use more words (and sometimes even more than 1000 words) than those who writing posts for a psychological subreddit.</a:t>
              </a:r>
            </a:p>
            <a:p>
              <a:pPr lvl="1" algn="just"/>
              <a:r>
                <a:rPr lang="en-US" sz="1600" dirty="0">
                  <a:solidFill>
                    <a:srgbClr val="192833"/>
                  </a:solidFill>
                </a:rPr>
                <a:t> 2.Astrological community writing more comments to posts than psychological.</a:t>
              </a:r>
            </a:p>
            <a:p>
              <a:pPr lvl="1" algn="just"/>
              <a:r>
                <a:rPr lang="en-US" sz="1600" dirty="0">
                  <a:solidFill>
                    <a:srgbClr val="192833"/>
                  </a:solidFill>
                </a:rPr>
                <a:t>3.Psychological community is more than astrological rates posts with ups. 4.Psychological posts were published later at night than astrological. Morning activity (from 8 to 10 </a:t>
              </a:r>
              <a:r>
                <a:rPr lang="en-US" sz="1600" dirty="0" err="1">
                  <a:solidFill>
                    <a:srgbClr val="192833"/>
                  </a:solidFill>
                </a:rPr>
                <a:t>a.m</a:t>
              </a:r>
              <a:r>
                <a:rPr lang="en-US" sz="1600" dirty="0">
                  <a:solidFill>
                    <a:srgbClr val="192833"/>
                  </a:solidFill>
                </a:rPr>
                <a:t>) can be seen for astrological subreddit.</a:t>
              </a: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8F104B7-5187-43BB-BC28-DDC6A00BD97A}"/>
                </a:ext>
              </a:extLst>
            </p:cNvPr>
            <p:cNvSpPr/>
            <p:nvPr/>
          </p:nvSpPr>
          <p:spPr>
            <a:xfrm>
              <a:off x="3788897" y="3440143"/>
              <a:ext cx="6014720" cy="445778"/>
            </a:xfrm>
            <a:custGeom>
              <a:avLst/>
              <a:gdLst>
                <a:gd name="connsiteX0" fmla="*/ 0 w 6014720"/>
                <a:gd name="connsiteY0" fmla="*/ 0 h 445778"/>
                <a:gd name="connsiteX1" fmla="*/ 6014720 w 6014720"/>
                <a:gd name="connsiteY1" fmla="*/ 0 h 445778"/>
                <a:gd name="connsiteX2" fmla="*/ 6014720 w 6014720"/>
                <a:gd name="connsiteY2" fmla="*/ 445778 h 445778"/>
                <a:gd name="connsiteX3" fmla="*/ 0 w 6014720"/>
                <a:gd name="connsiteY3" fmla="*/ 445778 h 445778"/>
                <a:gd name="connsiteX4" fmla="*/ 0 w 6014720"/>
                <a:gd name="connsiteY4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4720" h="445778">
                  <a:moveTo>
                    <a:pt x="0" y="0"/>
                  </a:moveTo>
                  <a:lnTo>
                    <a:pt x="6014720" y="0"/>
                  </a:lnTo>
                  <a:lnTo>
                    <a:pt x="6014720" y="445778"/>
                  </a:lnTo>
                  <a:lnTo>
                    <a:pt x="0" y="4457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3815" tIns="43815" rIns="43815" bIns="43815" numCol="1" spcCol="1270" anchor="b" anchorCtr="0">
              <a:noAutofit/>
            </a:bodyPr>
            <a:lstStyle/>
            <a:p>
              <a:pPr marL="0" lvl="0" indent="0" algn="l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ru-RU" sz="2300" kern="120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D8D36EE-F70C-4EFE-BBAD-4BE024AA10FD}"/>
                </a:ext>
              </a:extLst>
            </p:cNvPr>
            <p:cNvSpPr/>
            <p:nvPr/>
          </p:nvSpPr>
          <p:spPr>
            <a:xfrm>
              <a:off x="1675618" y="3512626"/>
              <a:ext cx="2113280" cy="445778"/>
            </a:xfrm>
            <a:custGeom>
              <a:avLst/>
              <a:gdLst>
                <a:gd name="connsiteX0" fmla="*/ 74311 w 2113280"/>
                <a:gd name="connsiteY0" fmla="*/ 0 h 445778"/>
                <a:gd name="connsiteX1" fmla="*/ 2038969 w 2113280"/>
                <a:gd name="connsiteY1" fmla="*/ 0 h 445778"/>
                <a:gd name="connsiteX2" fmla="*/ 2113280 w 2113280"/>
                <a:gd name="connsiteY2" fmla="*/ 74311 h 445778"/>
                <a:gd name="connsiteX3" fmla="*/ 2113280 w 2113280"/>
                <a:gd name="connsiteY3" fmla="*/ 445778 h 445778"/>
                <a:gd name="connsiteX4" fmla="*/ 2113280 w 2113280"/>
                <a:gd name="connsiteY4" fmla="*/ 445778 h 445778"/>
                <a:gd name="connsiteX5" fmla="*/ 0 w 2113280"/>
                <a:gd name="connsiteY5" fmla="*/ 445778 h 445778"/>
                <a:gd name="connsiteX6" fmla="*/ 0 w 2113280"/>
                <a:gd name="connsiteY6" fmla="*/ 445778 h 445778"/>
                <a:gd name="connsiteX7" fmla="*/ 0 w 2113280"/>
                <a:gd name="connsiteY7" fmla="*/ 74311 h 445778"/>
                <a:gd name="connsiteX8" fmla="*/ 74311 w 2113280"/>
                <a:gd name="connsiteY8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445778">
                  <a:moveTo>
                    <a:pt x="74311" y="0"/>
                  </a:moveTo>
                  <a:lnTo>
                    <a:pt x="2038969" y="0"/>
                  </a:lnTo>
                  <a:cubicBezTo>
                    <a:pt x="2080010" y="0"/>
                    <a:pt x="2113280" y="33270"/>
                    <a:pt x="2113280" y="74311"/>
                  </a:cubicBezTo>
                  <a:lnTo>
                    <a:pt x="2113280" y="445778"/>
                  </a:lnTo>
                  <a:lnTo>
                    <a:pt x="2113280" y="445778"/>
                  </a:lnTo>
                  <a:lnTo>
                    <a:pt x="0" y="445778"/>
                  </a:lnTo>
                  <a:lnTo>
                    <a:pt x="0" y="445778"/>
                  </a:lnTo>
                  <a:lnTo>
                    <a:pt x="0" y="74311"/>
                  </a:lnTo>
                  <a:cubicBezTo>
                    <a:pt x="0" y="33270"/>
                    <a:pt x="33270" y="0"/>
                    <a:pt x="74311" y="0"/>
                  </a:cubicBezTo>
                  <a:close/>
                </a:path>
              </a:pathLst>
            </a:custGeom>
            <a:solidFill>
              <a:srgbClr val="89C6C5"/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5580" tIns="65580" rIns="65580" bIns="43815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b="1" i="0" kern="12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Arial" panose="020B0604020202020204" pitchFamily="34" charset="0"/>
                </a:rPr>
                <a:t>Community</a:t>
              </a:r>
              <a:endParaRPr lang="ru-RU" sz="2300" kern="1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D443E8-39BC-4512-8AB6-80BD64F9A20D}"/>
                </a:ext>
              </a:extLst>
            </p:cNvPr>
            <p:cNvSpPr/>
            <p:nvPr/>
          </p:nvSpPr>
          <p:spPr>
            <a:xfrm>
              <a:off x="1675618" y="3958404"/>
              <a:ext cx="8128000" cy="819208"/>
            </a:xfrm>
            <a:custGeom>
              <a:avLst/>
              <a:gdLst>
                <a:gd name="connsiteX0" fmla="*/ 0 w 8128000"/>
                <a:gd name="connsiteY0" fmla="*/ 0 h 891690"/>
                <a:gd name="connsiteX1" fmla="*/ 8128000 w 8128000"/>
                <a:gd name="connsiteY1" fmla="*/ 0 h 891690"/>
                <a:gd name="connsiteX2" fmla="*/ 8128000 w 8128000"/>
                <a:gd name="connsiteY2" fmla="*/ 891690 h 891690"/>
                <a:gd name="connsiteX3" fmla="*/ 0 w 8128000"/>
                <a:gd name="connsiteY3" fmla="*/ 891690 h 891690"/>
                <a:gd name="connsiteX4" fmla="*/ 0 w 8128000"/>
                <a:gd name="connsiteY4" fmla="*/ 0 h 89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891690">
                  <a:moveTo>
                    <a:pt x="0" y="0"/>
                  </a:moveTo>
                  <a:lnTo>
                    <a:pt x="8128000" y="0"/>
                  </a:lnTo>
                  <a:lnTo>
                    <a:pt x="8128000" y="891690"/>
                  </a:lnTo>
                  <a:lnTo>
                    <a:pt x="0" y="8916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t" anchorCtr="0">
              <a:noAutofit/>
            </a:bodyPr>
            <a:lstStyle/>
            <a:p>
              <a:pPr algn="just"/>
              <a:r>
                <a:rPr lang="en-US" dirty="0">
                  <a:solidFill>
                    <a:srgbClr val="192833"/>
                  </a:solidFill>
                </a:rPr>
                <a:t>Yes, they do. Specific words for Psychology: brain, </a:t>
              </a:r>
              <a:r>
                <a:rPr lang="en-US" dirty="0" err="1">
                  <a:solidFill>
                    <a:srgbClr val="192833"/>
                  </a:solidFill>
                </a:rPr>
                <a:t>psychreg</a:t>
              </a:r>
              <a:r>
                <a:rPr lang="en-US" dirty="0">
                  <a:solidFill>
                    <a:srgbClr val="192833"/>
                  </a:solidFill>
                </a:rPr>
                <a:t>, social, health, mental, cognitive, anxiety, behavior. Specific words for Astrology: house, sign, </a:t>
              </a:r>
              <a:r>
                <a:rPr lang="en-US" dirty="0" err="1">
                  <a:solidFill>
                    <a:srgbClr val="192833"/>
                  </a:solidFill>
                </a:rPr>
                <a:t>saturn</a:t>
              </a:r>
              <a:r>
                <a:rPr lang="en-US" dirty="0">
                  <a:solidFill>
                    <a:srgbClr val="192833"/>
                  </a:solidFill>
                </a:rPr>
                <a:t>, planets, </a:t>
              </a:r>
              <a:r>
                <a:rPr lang="en-US" dirty="0" err="1">
                  <a:solidFill>
                    <a:srgbClr val="192833"/>
                  </a:solidFill>
                </a:rPr>
                <a:t>venus</a:t>
              </a:r>
              <a:r>
                <a:rPr lang="en-US" dirty="0">
                  <a:solidFill>
                    <a:srgbClr val="192833"/>
                  </a:solidFill>
                </a:rPr>
                <a:t>, placements, mars, signs, sun.</a:t>
              </a: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9D3611-732A-4366-8E01-91D470C82D83}"/>
                </a:ext>
              </a:extLst>
            </p:cNvPr>
            <p:cNvSpPr/>
            <p:nvPr/>
          </p:nvSpPr>
          <p:spPr>
            <a:xfrm>
              <a:off x="3788897" y="4799901"/>
              <a:ext cx="6014720" cy="445778"/>
            </a:xfrm>
            <a:custGeom>
              <a:avLst/>
              <a:gdLst>
                <a:gd name="connsiteX0" fmla="*/ 0 w 6014720"/>
                <a:gd name="connsiteY0" fmla="*/ 0 h 445778"/>
                <a:gd name="connsiteX1" fmla="*/ 6014720 w 6014720"/>
                <a:gd name="connsiteY1" fmla="*/ 0 h 445778"/>
                <a:gd name="connsiteX2" fmla="*/ 6014720 w 6014720"/>
                <a:gd name="connsiteY2" fmla="*/ 445778 h 445778"/>
                <a:gd name="connsiteX3" fmla="*/ 0 w 6014720"/>
                <a:gd name="connsiteY3" fmla="*/ 445778 h 445778"/>
                <a:gd name="connsiteX4" fmla="*/ 0 w 6014720"/>
                <a:gd name="connsiteY4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4720" h="445778">
                  <a:moveTo>
                    <a:pt x="0" y="0"/>
                  </a:moveTo>
                  <a:lnTo>
                    <a:pt x="6014720" y="0"/>
                  </a:lnTo>
                  <a:lnTo>
                    <a:pt x="6014720" y="445778"/>
                  </a:lnTo>
                  <a:lnTo>
                    <a:pt x="0" y="4457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3815" tIns="43815" rIns="43815" bIns="43815" numCol="1" spcCol="1270" anchor="b" anchorCtr="0">
              <a:noAutofit/>
            </a:bodyPr>
            <a:lstStyle/>
            <a:p>
              <a:pPr marL="0" lvl="0" indent="0" algn="l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endParaRPr lang="en-US" sz="2300" b="0" i="0" kern="1200" dirty="0">
                <a:solidFill>
                  <a:srgbClr val="192833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3D2FA01-9AB1-48B8-9260-694A87920343}"/>
                </a:ext>
              </a:extLst>
            </p:cNvPr>
            <p:cNvSpPr/>
            <p:nvPr/>
          </p:nvSpPr>
          <p:spPr>
            <a:xfrm>
              <a:off x="1675618" y="4799901"/>
              <a:ext cx="2113280" cy="445778"/>
            </a:xfrm>
            <a:custGeom>
              <a:avLst/>
              <a:gdLst>
                <a:gd name="connsiteX0" fmla="*/ 74311 w 2113280"/>
                <a:gd name="connsiteY0" fmla="*/ 0 h 445778"/>
                <a:gd name="connsiteX1" fmla="*/ 2038969 w 2113280"/>
                <a:gd name="connsiteY1" fmla="*/ 0 h 445778"/>
                <a:gd name="connsiteX2" fmla="*/ 2113280 w 2113280"/>
                <a:gd name="connsiteY2" fmla="*/ 74311 h 445778"/>
                <a:gd name="connsiteX3" fmla="*/ 2113280 w 2113280"/>
                <a:gd name="connsiteY3" fmla="*/ 445778 h 445778"/>
                <a:gd name="connsiteX4" fmla="*/ 2113280 w 2113280"/>
                <a:gd name="connsiteY4" fmla="*/ 445778 h 445778"/>
                <a:gd name="connsiteX5" fmla="*/ 0 w 2113280"/>
                <a:gd name="connsiteY5" fmla="*/ 445778 h 445778"/>
                <a:gd name="connsiteX6" fmla="*/ 0 w 2113280"/>
                <a:gd name="connsiteY6" fmla="*/ 445778 h 445778"/>
                <a:gd name="connsiteX7" fmla="*/ 0 w 2113280"/>
                <a:gd name="connsiteY7" fmla="*/ 74311 h 445778"/>
                <a:gd name="connsiteX8" fmla="*/ 74311 w 2113280"/>
                <a:gd name="connsiteY8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445778">
                  <a:moveTo>
                    <a:pt x="74311" y="0"/>
                  </a:moveTo>
                  <a:lnTo>
                    <a:pt x="2038969" y="0"/>
                  </a:lnTo>
                  <a:cubicBezTo>
                    <a:pt x="2080010" y="0"/>
                    <a:pt x="2113280" y="33270"/>
                    <a:pt x="2113280" y="74311"/>
                  </a:cubicBezTo>
                  <a:lnTo>
                    <a:pt x="2113280" y="445778"/>
                  </a:lnTo>
                  <a:lnTo>
                    <a:pt x="2113280" y="445778"/>
                  </a:lnTo>
                  <a:lnTo>
                    <a:pt x="0" y="445778"/>
                  </a:lnTo>
                  <a:lnTo>
                    <a:pt x="0" y="445778"/>
                  </a:lnTo>
                  <a:lnTo>
                    <a:pt x="0" y="74311"/>
                  </a:lnTo>
                  <a:cubicBezTo>
                    <a:pt x="0" y="33270"/>
                    <a:pt x="33270" y="0"/>
                    <a:pt x="74311" y="0"/>
                  </a:cubicBezTo>
                  <a:close/>
                </a:path>
              </a:pathLst>
            </a:custGeom>
            <a:solidFill>
              <a:srgbClr val="89C6C5"/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5580" tIns="65580" rIns="65580" bIns="43815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b="1" i="0" kern="12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Arial" panose="020B0604020202020204" pitchFamily="34" charset="0"/>
                </a:rPr>
                <a:t>Scientific</a:t>
              </a:r>
              <a:endParaRPr lang="ru-RU" sz="2300" kern="1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67F2ADE-144F-4845-9A59-4E2E6FE41696}"/>
                </a:ext>
              </a:extLst>
            </p:cNvPr>
            <p:cNvSpPr/>
            <p:nvPr/>
          </p:nvSpPr>
          <p:spPr>
            <a:xfrm>
              <a:off x="1675618" y="5245680"/>
              <a:ext cx="8128000" cy="891690"/>
            </a:xfrm>
            <a:custGeom>
              <a:avLst/>
              <a:gdLst>
                <a:gd name="connsiteX0" fmla="*/ 0 w 8128000"/>
                <a:gd name="connsiteY0" fmla="*/ 0 h 891690"/>
                <a:gd name="connsiteX1" fmla="*/ 8128000 w 8128000"/>
                <a:gd name="connsiteY1" fmla="*/ 0 h 891690"/>
                <a:gd name="connsiteX2" fmla="*/ 8128000 w 8128000"/>
                <a:gd name="connsiteY2" fmla="*/ 891690 h 891690"/>
                <a:gd name="connsiteX3" fmla="*/ 0 w 8128000"/>
                <a:gd name="connsiteY3" fmla="*/ 891690 h 891690"/>
                <a:gd name="connsiteX4" fmla="*/ 0 w 8128000"/>
                <a:gd name="connsiteY4" fmla="*/ 0 h 89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891690">
                  <a:moveTo>
                    <a:pt x="0" y="0"/>
                  </a:moveTo>
                  <a:lnTo>
                    <a:pt x="8128000" y="0"/>
                  </a:lnTo>
                  <a:lnTo>
                    <a:pt x="8128000" y="891690"/>
                  </a:lnTo>
                  <a:lnTo>
                    <a:pt x="0" y="8916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t" anchorCtr="0">
              <a:noAutofit/>
            </a:bodyPr>
            <a:lstStyle/>
            <a:p>
              <a:r>
                <a:rPr lang="en-US" sz="2400" dirty="0">
                  <a:solidFill>
                    <a:srgbClr val="192833"/>
                  </a:solidFill>
                </a:rPr>
                <a:t>scientific vocabulary which distinguish psychology from astrology: study, research.</a:t>
              </a: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586A87B-7254-4989-9CC1-10A4773E1247}"/>
              </a:ext>
            </a:extLst>
          </p:cNvPr>
          <p:cNvSpPr/>
          <p:nvPr/>
        </p:nvSpPr>
        <p:spPr>
          <a:xfrm>
            <a:off x="3420897" y="343053"/>
            <a:ext cx="5716630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b="1" dirty="0">
                <a:solidFill>
                  <a:srgbClr val="B95517"/>
                </a:solidFill>
                <a:latin typeface="Arial" panose="020B0604020202020204" pitchFamily="34" charset="0"/>
              </a:rPr>
              <a:t>Answer the following questions:</a:t>
            </a:r>
            <a:endParaRPr lang="ru-RU" sz="2800" b="1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7366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586A87B-7254-4989-9CC1-10A4773E1247}"/>
              </a:ext>
            </a:extLst>
          </p:cNvPr>
          <p:cNvSpPr/>
          <p:nvPr/>
        </p:nvSpPr>
        <p:spPr>
          <a:xfrm>
            <a:off x="4098140" y="208747"/>
            <a:ext cx="45288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Further research suggestions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E9969C-B3D8-4479-A4F3-564FF6EA2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811" y="1189001"/>
            <a:ext cx="11321470" cy="1812073"/>
          </a:xfrm>
        </p:spPr>
        <p:txBody>
          <a:bodyPr numCol="2">
            <a:normAutofit lnSpcReduction="10000"/>
          </a:bodyPr>
          <a:lstStyle/>
          <a:p>
            <a:pPr algn="just">
              <a:lnSpc>
                <a:spcPct val="120000"/>
              </a:lnSpc>
            </a:pPr>
            <a:r>
              <a:rPr lang="en-US" sz="2100" dirty="0"/>
              <a:t>More data</a:t>
            </a:r>
          </a:p>
          <a:p>
            <a:pPr algn="just">
              <a:lnSpc>
                <a:spcPct val="120000"/>
              </a:lnSpc>
            </a:pPr>
            <a:r>
              <a:rPr lang="en-US" sz="2100" dirty="0"/>
              <a:t>Different balance of classes.</a:t>
            </a:r>
          </a:p>
          <a:p>
            <a:pPr algn="just">
              <a:lnSpc>
                <a:spcPct val="120000"/>
              </a:lnSpc>
            </a:pPr>
            <a:r>
              <a:rPr lang="en-US" sz="2100" dirty="0"/>
              <a:t>Use additional features.</a:t>
            </a:r>
          </a:p>
          <a:p>
            <a:pPr algn="just">
              <a:lnSpc>
                <a:spcPct val="120000"/>
              </a:lnSpc>
            </a:pPr>
            <a:r>
              <a:rPr lang="en-US" sz="2100" dirty="0"/>
              <a:t>Stop words removing/addition</a:t>
            </a:r>
          </a:p>
          <a:p>
            <a:pPr algn="just">
              <a:lnSpc>
                <a:spcPct val="120000"/>
              </a:lnSpc>
            </a:pPr>
            <a:r>
              <a:rPr lang="en-US" sz="2100" dirty="0"/>
              <a:t>Filter posts with a small number of words in </a:t>
            </a:r>
            <a:r>
              <a:rPr lang="en-US" sz="2100" dirty="0" err="1"/>
              <a:t>selftext</a:t>
            </a:r>
            <a:r>
              <a:rPr lang="en-US" sz="2100" dirty="0"/>
              <a:t> and title.</a:t>
            </a:r>
          </a:p>
          <a:p>
            <a:pPr algn="just">
              <a:lnSpc>
                <a:spcPct val="120000"/>
              </a:lnSpc>
            </a:pPr>
            <a:r>
              <a:rPr lang="en-US" sz="2100" dirty="0"/>
              <a:t>Use more advanced models.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AB79B1-D0CD-47B2-9A2F-4ED4E64E080C}"/>
              </a:ext>
            </a:extLst>
          </p:cNvPr>
          <p:cNvSpPr/>
          <p:nvPr/>
        </p:nvSpPr>
        <p:spPr>
          <a:xfrm>
            <a:off x="100362" y="3608499"/>
            <a:ext cx="11773827" cy="4121000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Exploring posts with a high number of commentaries and ups.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Expend a model for more broad classification:</a:t>
            </a: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Distinguishing psychological posts from other 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posts with different topics.</a:t>
            </a: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Explore how psychology differs from 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science subreddit.</a:t>
            </a: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Add more than two classes.</a:t>
            </a:r>
          </a:p>
          <a:p>
            <a:pPr algn="just">
              <a:lnSpc>
                <a:spcPct val="120000"/>
              </a:lnSpc>
            </a:pPr>
            <a:endParaRPr lang="en-US" sz="2100" dirty="0"/>
          </a:p>
          <a:p>
            <a:pPr algn="just">
              <a:lnSpc>
                <a:spcPct val="120000"/>
              </a:lnSpc>
            </a:pPr>
            <a:endParaRPr lang="en-US" sz="2100" dirty="0"/>
          </a:p>
          <a:p>
            <a:pPr algn="just">
              <a:lnSpc>
                <a:spcPct val="120000"/>
              </a:lnSpc>
            </a:pPr>
            <a:endParaRPr lang="en-US" sz="2100" dirty="0"/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Build a model for posts with a small length of texts.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Extend dataset with posts which were published  during a longer period of time.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2100" dirty="0"/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Deploy the model for general publish usage.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3BCCD0-59D7-4910-A5CE-5F25390C3D29}"/>
              </a:ext>
            </a:extLst>
          </p:cNvPr>
          <p:cNvSpPr/>
          <p:nvPr/>
        </p:nvSpPr>
        <p:spPr>
          <a:xfrm>
            <a:off x="317811" y="683029"/>
            <a:ext cx="11112189" cy="505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dirty="0">
                <a:solidFill>
                  <a:srgbClr val="B95517"/>
                </a:solidFill>
              </a:rPr>
              <a:t>Based on the model limitation some suggestions for further research can be made: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C425E3-D14C-4316-B8A1-28210B52CC10}"/>
              </a:ext>
            </a:extLst>
          </p:cNvPr>
          <p:cNvSpPr/>
          <p:nvPr/>
        </p:nvSpPr>
        <p:spPr>
          <a:xfrm>
            <a:off x="317811" y="2934171"/>
            <a:ext cx="3821303" cy="505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dirty="0">
                <a:solidFill>
                  <a:srgbClr val="B95517"/>
                </a:solidFill>
              </a:rPr>
              <a:t>Ideas for additional research:</a:t>
            </a:r>
          </a:p>
        </p:txBody>
      </p:sp>
    </p:spTree>
    <p:extLst>
      <p:ext uri="{BB962C8B-B14F-4D97-AF65-F5344CB8AC3E}">
        <p14:creationId xmlns:p14="http://schemas.microsoft.com/office/powerpoint/2010/main" val="1838534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11D1C-C9DA-4D45-9A7F-A3B98E6E9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B98745F0-D8CC-48EF-9FA5-15BA5C1EFDFD}"/>
              </a:ext>
            </a:extLst>
          </p:cNvPr>
          <p:cNvSpPr txBox="1">
            <a:spLocks/>
          </p:cNvSpPr>
          <p:nvPr/>
        </p:nvSpPr>
        <p:spPr>
          <a:xfrm>
            <a:off x="831850" y="3535680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Questions</a:t>
            </a:r>
            <a:endParaRPr lang="ru-RU" sz="54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8136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11D1C-C9DA-4D45-9A7F-A3B98E6E9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E98F0D3-066F-4875-9C2C-00CE7DC530E0}"/>
              </a:ext>
            </a:extLst>
          </p:cNvPr>
          <p:cNvSpPr txBox="1">
            <a:spLocks/>
          </p:cNvSpPr>
          <p:nvPr/>
        </p:nvSpPr>
        <p:spPr>
          <a:xfrm>
            <a:off x="831850" y="3535680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Who Can Use the Model?</a:t>
            </a:r>
            <a:endParaRPr lang="ru-RU" sz="54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6584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1C5E20-2A89-4C66-8673-92E882D509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75CA63-604B-46B5-AC8B-C1218A152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B95517"/>
                </a:solidFill>
              </a:rPr>
              <a:t>The resulting model can be useful for</a:t>
            </a:r>
            <a:br>
              <a:rPr lang="en-US" b="1" dirty="0">
                <a:solidFill>
                  <a:srgbClr val="B95517"/>
                </a:solidFill>
              </a:rPr>
            </a:br>
            <a:endParaRPr lang="ru-RU" dirty="0">
              <a:solidFill>
                <a:srgbClr val="B9551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F86D1-189B-46E4-896B-A93D9DC41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4">
                    <a:lumMod val="75000"/>
                  </a:schemeClr>
                </a:solidFill>
              </a:rPr>
              <a:t>Layman people </a:t>
            </a:r>
            <a:r>
              <a:rPr lang="en-US" sz="3600" dirty="0"/>
              <a:t>who cannot decide if the information comes from psychological science or astrological pseudoscience.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accent4">
                    <a:lumMod val="75000"/>
                  </a:schemeClr>
                </a:solidFill>
              </a:rPr>
              <a:t>Moderators</a:t>
            </a:r>
            <a:r>
              <a:rPr lang="en-US" sz="3600" dirty="0"/>
              <a:t> of r/psychology/ and r/astrology/ subreddits to save time from manual sorting of these two classes.</a:t>
            </a:r>
          </a:p>
          <a:p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28241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448E12-67E4-44B1-AD69-46954E782C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70D6CF83-A652-437E-A50B-158FADA796BE}"/>
              </a:ext>
            </a:extLst>
          </p:cNvPr>
          <p:cNvSpPr txBox="1">
            <a:spLocks/>
          </p:cNvSpPr>
          <p:nvPr/>
        </p:nvSpPr>
        <p:spPr>
          <a:xfrm>
            <a:off x="1087031" y="2791401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Questions?</a:t>
            </a:r>
            <a:endParaRPr lang="ru-RU" sz="54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326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35B85E8D-2593-41FF-8291-46B5A6BF8B2F}"/>
              </a:ext>
            </a:extLst>
          </p:cNvPr>
          <p:cNvGrpSpPr/>
          <p:nvPr/>
        </p:nvGrpSpPr>
        <p:grpSpPr>
          <a:xfrm>
            <a:off x="1501668" y="1189448"/>
            <a:ext cx="9555089" cy="5416742"/>
            <a:chOff x="1675618" y="720628"/>
            <a:chExt cx="8128000" cy="5416742"/>
          </a:xfrm>
        </p:grpSpPr>
        <p:sp>
          <p:nvSpPr>
            <p:cNvPr id="7" name="Straight Connector 6">
              <a:extLst>
                <a:ext uri="{FF2B5EF4-FFF2-40B4-BE49-F238E27FC236}">
                  <a16:creationId xmlns:a16="http://schemas.microsoft.com/office/drawing/2014/main" id="{4F86E350-4501-46ED-BA7D-9A5E9D2B5801}"/>
                </a:ext>
              </a:extLst>
            </p:cNvPr>
            <p:cNvSpPr/>
            <p:nvPr/>
          </p:nvSpPr>
          <p:spPr>
            <a:xfrm>
              <a:off x="1675618" y="5245680"/>
              <a:ext cx="81280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Straight Connector 7">
              <a:extLst>
                <a:ext uri="{FF2B5EF4-FFF2-40B4-BE49-F238E27FC236}">
                  <a16:creationId xmlns:a16="http://schemas.microsoft.com/office/drawing/2014/main" id="{ED269A10-3663-4B2A-8603-C816B01F3B17}"/>
                </a:ext>
              </a:extLst>
            </p:cNvPr>
            <p:cNvSpPr/>
            <p:nvPr/>
          </p:nvSpPr>
          <p:spPr>
            <a:xfrm>
              <a:off x="1675618" y="3885922"/>
              <a:ext cx="81280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Straight Connector 8">
              <a:extLst>
                <a:ext uri="{FF2B5EF4-FFF2-40B4-BE49-F238E27FC236}">
                  <a16:creationId xmlns:a16="http://schemas.microsoft.com/office/drawing/2014/main" id="{3892B808-F40C-47D5-B218-B18CBA1BE5C4}"/>
                </a:ext>
              </a:extLst>
            </p:cNvPr>
            <p:cNvSpPr/>
            <p:nvPr/>
          </p:nvSpPr>
          <p:spPr>
            <a:xfrm>
              <a:off x="1675618" y="2526164"/>
              <a:ext cx="81280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Straight Connector 9">
              <a:extLst>
                <a:ext uri="{FF2B5EF4-FFF2-40B4-BE49-F238E27FC236}">
                  <a16:creationId xmlns:a16="http://schemas.microsoft.com/office/drawing/2014/main" id="{06D8179C-EB44-4063-8C9B-6E4046056BA7}"/>
                </a:ext>
              </a:extLst>
            </p:cNvPr>
            <p:cNvSpPr/>
            <p:nvPr/>
          </p:nvSpPr>
          <p:spPr>
            <a:xfrm>
              <a:off x="1675618" y="1166406"/>
              <a:ext cx="81280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C16428D-B7F6-48CB-9A38-FBF431791B17}"/>
                </a:ext>
              </a:extLst>
            </p:cNvPr>
            <p:cNvSpPr/>
            <p:nvPr/>
          </p:nvSpPr>
          <p:spPr>
            <a:xfrm>
              <a:off x="3788897" y="720628"/>
              <a:ext cx="6014720" cy="445778"/>
            </a:xfrm>
            <a:custGeom>
              <a:avLst/>
              <a:gdLst>
                <a:gd name="connsiteX0" fmla="*/ 0 w 6014720"/>
                <a:gd name="connsiteY0" fmla="*/ 0 h 445778"/>
                <a:gd name="connsiteX1" fmla="*/ 6014720 w 6014720"/>
                <a:gd name="connsiteY1" fmla="*/ 0 h 445778"/>
                <a:gd name="connsiteX2" fmla="*/ 6014720 w 6014720"/>
                <a:gd name="connsiteY2" fmla="*/ 445778 h 445778"/>
                <a:gd name="connsiteX3" fmla="*/ 0 w 6014720"/>
                <a:gd name="connsiteY3" fmla="*/ 445778 h 445778"/>
                <a:gd name="connsiteX4" fmla="*/ 0 w 6014720"/>
                <a:gd name="connsiteY4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4720" h="445778">
                  <a:moveTo>
                    <a:pt x="0" y="0"/>
                  </a:moveTo>
                  <a:lnTo>
                    <a:pt x="6014720" y="0"/>
                  </a:lnTo>
                  <a:lnTo>
                    <a:pt x="6014720" y="445778"/>
                  </a:lnTo>
                  <a:lnTo>
                    <a:pt x="0" y="4457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3815" tIns="43815" rIns="43815" bIns="43815" numCol="1" spcCol="1270" anchor="b" anchorCtr="0">
              <a:noAutofit/>
            </a:bodyPr>
            <a:lstStyle/>
            <a:p>
              <a:pPr marL="0" lvl="0" indent="0" algn="l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ru-RU" sz="2300" kern="1200" dirty="0">
                <a:solidFill>
                  <a:srgbClr val="B95517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C7328C-A5C9-4DF0-AF1D-CB0D3371C867}"/>
                </a:ext>
              </a:extLst>
            </p:cNvPr>
            <p:cNvSpPr/>
            <p:nvPr/>
          </p:nvSpPr>
          <p:spPr>
            <a:xfrm>
              <a:off x="1675618" y="720628"/>
              <a:ext cx="2113280" cy="445778"/>
            </a:xfrm>
            <a:custGeom>
              <a:avLst/>
              <a:gdLst>
                <a:gd name="connsiteX0" fmla="*/ 74311 w 2113280"/>
                <a:gd name="connsiteY0" fmla="*/ 0 h 445778"/>
                <a:gd name="connsiteX1" fmla="*/ 2038969 w 2113280"/>
                <a:gd name="connsiteY1" fmla="*/ 0 h 445778"/>
                <a:gd name="connsiteX2" fmla="*/ 2113280 w 2113280"/>
                <a:gd name="connsiteY2" fmla="*/ 74311 h 445778"/>
                <a:gd name="connsiteX3" fmla="*/ 2113280 w 2113280"/>
                <a:gd name="connsiteY3" fmla="*/ 445778 h 445778"/>
                <a:gd name="connsiteX4" fmla="*/ 2113280 w 2113280"/>
                <a:gd name="connsiteY4" fmla="*/ 445778 h 445778"/>
                <a:gd name="connsiteX5" fmla="*/ 0 w 2113280"/>
                <a:gd name="connsiteY5" fmla="*/ 445778 h 445778"/>
                <a:gd name="connsiteX6" fmla="*/ 0 w 2113280"/>
                <a:gd name="connsiteY6" fmla="*/ 445778 h 445778"/>
                <a:gd name="connsiteX7" fmla="*/ 0 w 2113280"/>
                <a:gd name="connsiteY7" fmla="*/ 74311 h 445778"/>
                <a:gd name="connsiteX8" fmla="*/ 74311 w 2113280"/>
                <a:gd name="connsiteY8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445778">
                  <a:moveTo>
                    <a:pt x="74311" y="0"/>
                  </a:moveTo>
                  <a:lnTo>
                    <a:pt x="2038969" y="0"/>
                  </a:lnTo>
                  <a:cubicBezTo>
                    <a:pt x="2080010" y="0"/>
                    <a:pt x="2113280" y="33270"/>
                    <a:pt x="2113280" y="74311"/>
                  </a:cubicBezTo>
                  <a:lnTo>
                    <a:pt x="2113280" y="445778"/>
                  </a:lnTo>
                  <a:lnTo>
                    <a:pt x="2113280" y="445778"/>
                  </a:lnTo>
                  <a:lnTo>
                    <a:pt x="0" y="445778"/>
                  </a:lnTo>
                  <a:lnTo>
                    <a:pt x="0" y="445778"/>
                  </a:lnTo>
                  <a:lnTo>
                    <a:pt x="0" y="74311"/>
                  </a:lnTo>
                  <a:cubicBezTo>
                    <a:pt x="0" y="33270"/>
                    <a:pt x="33270" y="0"/>
                    <a:pt x="74311" y="0"/>
                  </a:cubicBezTo>
                  <a:close/>
                </a:path>
              </a:pathLst>
            </a:custGeom>
            <a:solidFill>
              <a:srgbClr val="89C6C5"/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5580" tIns="65580" rIns="65580" bIns="43815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b="1" i="0" kern="12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Arial" panose="020B0604020202020204" pitchFamily="34" charset="0"/>
                </a:rPr>
                <a:t>Distinguish</a:t>
              </a:r>
              <a:endParaRPr lang="ru-RU" sz="2300" kern="1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61089FF-7311-4D35-AD95-9B9EECCAB1D1}"/>
                </a:ext>
              </a:extLst>
            </p:cNvPr>
            <p:cNvSpPr/>
            <p:nvPr/>
          </p:nvSpPr>
          <p:spPr>
            <a:xfrm>
              <a:off x="1675618" y="1166406"/>
              <a:ext cx="8128000" cy="891690"/>
            </a:xfrm>
            <a:custGeom>
              <a:avLst/>
              <a:gdLst>
                <a:gd name="connsiteX0" fmla="*/ 0 w 8128000"/>
                <a:gd name="connsiteY0" fmla="*/ 0 h 891690"/>
                <a:gd name="connsiteX1" fmla="*/ 8128000 w 8128000"/>
                <a:gd name="connsiteY1" fmla="*/ 0 h 891690"/>
                <a:gd name="connsiteX2" fmla="*/ 8128000 w 8128000"/>
                <a:gd name="connsiteY2" fmla="*/ 891690 h 891690"/>
                <a:gd name="connsiteX3" fmla="*/ 0 w 8128000"/>
                <a:gd name="connsiteY3" fmla="*/ 891690 h 891690"/>
                <a:gd name="connsiteX4" fmla="*/ 0 w 8128000"/>
                <a:gd name="connsiteY4" fmla="*/ 0 h 89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891690">
                  <a:moveTo>
                    <a:pt x="0" y="0"/>
                  </a:moveTo>
                  <a:lnTo>
                    <a:pt x="8128000" y="0"/>
                  </a:lnTo>
                  <a:lnTo>
                    <a:pt x="8128000" y="891690"/>
                  </a:lnTo>
                  <a:lnTo>
                    <a:pt x="0" y="8916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t" anchorCtr="0">
              <a:noAutofit/>
            </a:bodyPr>
            <a:lstStyle/>
            <a:p>
              <a:pPr marL="228600" lvl="1" indent="-228600" algn="just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r>
                <a:rPr lang="en-US" sz="2800" b="1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Distinguish</a:t>
              </a:r>
              <a:r>
                <a:rPr lang="en-US" sz="2800" b="0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 post about psychology and astrology based on the text?</a:t>
              </a:r>
              <a:endParaRPr lang="ru-RU" sz="2800" kern="120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15735A6-78EC-48E5-A98A-BBAD1DD26369}"/>
                </a:ext>
              </a:extLst>
            </p:cNvPr>
            <p:cNvSpPr/>
            <p:nvPr/>
          </p:nvSpPr>
          <p:spPr>
            <a:xfrm>
              <a:off x="3788897" y="2080386"/>
              <a:ext cx="6014720" cy="445778"/>
            </a:xfrm>
            <a:custGeom>
              <a:avLst/>
              <a:gdLst>
                <a:gd name="connsiteX0" fmla="*/ 0 w 6014720"/>
                <a:gd name="connsiteY0" fmla="*/ 0 h 445778"/>
                <a:gd name="connsiteX1" fmla="*/ 6014720 w 6014720"/>
                <a:gd name="connsiteY1" fmla="*/ 0 h 445778"/>
                <a:gd name="connsiteX2" fmla="*/ 6014720 w 6014720"/>
                <a:gd name="connsiteY2" fmla="*/ 445778 h 445778"/>
                <a:gd name="connsiteX3" fmla="*/ 0 w 6014720"/>
                <a:gd name="connsiteY3" fmla="*/ 445778 h 445778"/>
                <a:gd name="connsiteX4" fmla="*/ 0 w 6014720"/>
                <a:gd name="connsiteY4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4720" h="445778">
                  <a:moveTo>
                    <a:pt x="0" y="0"/>
                  </a:moveTo>
                  <a:lnTo>
                    <a:pt x="6014720" y="0"/>
                  </a:lnTo>
                  <a:lnTo>
                    <a:pt x="6014720" y="445778"/>
                  </a:lnTo>
                  <a:lnTo>
                    <a:pt x="0" y="4457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3815" tIns="43815" rIns="43815" bIns="43815" numCol="1" spcCol="1270" anchor="b" anchorCtr="0">
              <a:noAutofit/>
            </a:bodyPr>
            <a:lstStyle/>
            <a:p>
              <a:pPr marL="0" lvl="0" indent="0" algn="l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ru-RU" sz="2300" kern="1200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2A51DBC-1730-4DB9-A87E-4310E48827EF}"/>
                </a:ext>
              </a:extLst>
            </p:cNvPr>
            <p:cNvSpPr/>
            <p:nvPr/>
          </p:nvSpPr>
          <p:spPr>
            <a:xfrm>
              <a:off x="1675618" y="2080386"/>
              <a:ext cx="2113280" cy="445778"/>
            </a:xfrm>
            <a:custGeom>
              <a:avLst/>
              <a:gdLst>
                <a:gd name="connsiteX0" fmla="*/ 74311 w 2113280"/>
                <a:gd name="connsiteY0" fmla="*/ 0 h 445778"/>
                <a:gd name="connsiteX1" fmla="*/ 2038969 w 2113280"/>
                <a:gd name="connsiteY1" fmla="*/ 0 h 445778"/>
                <a:gd name="connsiteX2" fmla="*/ 2113280 w 2113280"/>
                <a:gd name="connsiteY2" fmla="*/ 74311 h 445778"/>
                <a:gd name="connsiteX3" fmla="*/ 2113280 w 2113280"/>
                <a:gd name="connsiteY3" fmla="*/ 445778 h 445778"/>
                <a:gd name="connsiteX4" fmla="*/ 2113280 w 2113280"/>
                <a:gd name="connsiteY4" fmla="*/ 445778 h 445778"/>
                <a:gd name="connsiteX5" fmla="*/ 0 w 2113280"/>
                <a:gd name="connsiteY5" fmla="*/ 445778 h 445778"/>
                <a:gd name="connsiteX6" fmla="*/ 0 w 2113280"/>
                <a:gd name="connsiteY6" fmla="*/ 445778 h 445778"/>
                <a:gd name="connsiteX7" fmla="*/ 0 w 2113280"/>
                <a:gd name="connsiteY7" fmla="*/ 74311 h 445778"/>
                <a:gd name="connsiteX8" fmla="*/ 74311 w 2113280"/>
                <a:gd name="connsiteY8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445778">
                  <a:moveTo>
                    <a:pt x="74311" y="0"/>
                  </a:moveTo>
                  <a:lnTo>
                    <a:pt x="2038969" y="0"/>
                  </a:lnTo>
                  <a:cubicBezTo>
                    <a:pt x="2080010" y="0"/>
                    <a:pt x="2113280" y="33270"/>
                    <a:pt x="2113280" y="74311"/>
                  </a:cubicBezTo>
                  <a:lnTo>
                    <a:pt x="2113280" y="445778"/>
                  </a:lnTo>
                  <a:lnTo>
                    <a:pt x="2113280" y="445778"/>
                  </a:lnTo>
                  <a:lnTo>
                    <a:pt x="0" y="445778"/>
                  </a:lnTo>
                  <a:lnTo>
                    <a:pt x="0" y="445778"/>
                  </a:lnTo>
                  <a:lnTo>
                    <a:pt x="0" y="74311"/>
                  </a:lnTo>
                  <a:cubicBezTo>
                    <a:pt x="0" y="33270"/>
                    <a:pt x="33270" y="0"/>
                    <a:pt x="74311" y="0"/>
                  </a:cubicBezTo>
                  <a:close/>
                </a:path>
              </a:pathLst>
            </a:custGeom>
            <a:solidFill>
              <a:srgbClr val="89C6C5"/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5580" tIns="65580" rIns="65580" bIns="43815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b="1" i="0" kern="12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Arial" panose="020B0604020202020204" pitchFamily="34" charset="0"/>
                </a:rPr>
                <a:t>Vocabulary</a:t>
              </a:r>
              <a:endParaRPr lang="ru-RU" sz="2300" kern="1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60D3378-AF6E-4472-BC88-00CA152B25A0}"/>
                </a:ext>
              </a:extLst>
            </p:cNvPr>
            <p:cNvSpPr/>
            <p:nvPr/>
          </p:nvSpPr>
          <p:spPr>
            <a:xfrm>
              <a:off x="1675618" y="2526164"/>
              <a:ext cx="8128000" cy="891690"/>
            </a:xfrm>
            <a:custGeom>
              <a:avLst/>
              <a:gdLst>
                <a:gd name="connsiteX0" fmla="*/ 0 w 8128000"/>
                <a:gd name="connsiteY0" fmla="*/ 0 h 891690"/>
                <a:gd name="connsiteX1" fmla="*/ 8128000 w 8128000"/>
                <a:gd name="connsiteY1" fmla="*/ 0 h 891690"/>
                <a:gd name="connsiteX2" fmla="*/ 8128000 w 8128000"/>
                <a:gd name="connsiteY2" fmla="*/ 891690 h 891690"/>
                <a:gd name="connsiteX3" fmla="*/ 0 w 8128000"/>
                <a:gd name="connsiteY3" fmla="*/ 891690 h 891690"/>
                <a:gd name="connsiteX4" fmla="*/ 0 w 8128000"/>
                <a:gd name="connsiteY4" fmla="*/ 0 h 89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891690">
                  <a:moveTo>
                    <a:pt x="0" y="0"/>
                  </a:moveTo>
                  <a:lnTo>
                    <a:pt x="8128000" y="0"/>
                  </a:lnTo>
                  <a:lnTo>
                    <a:pt x="8128000" y="891690"/>
                  </a:lnTo>
                  <a:lnTo>
                    <a:pt x="0" y="8916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t" anchorCtr="0">
              <a:noAutofit/>
            </a:bodyPr>
            <a:lstStyle/>
            <a:p>
              <a:pPr marL="228600" lvl="1" indent="-228600" algn="just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r>
                <a:rPr lang="en-US" sz="2800" b="0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Do psychology and astrology have a </a:t>
              </a:r>
              <a:r>
                <a:rPr lang="en-US" sz="2800" b="1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specific vocabulary</a:t>
              </a:r>
              <a:r>
                <a:rPr lang="en-US" sz="2800" b="0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?</a:t>
              </a:r>
              <a:endParaRPr lang="ru-RU" sz="2800" kern="120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8F104B7-5187-43BB-BC28-DDC6A00BD97A}"/>
                </a:ext>
              </a:extLst>
            </p:cNvPr>
            <p:cNvSpPr/>
            <p:nvPr/>
          </p:nvSpPr>
          <p:spPr>
            <a:xfrm>
              <a:off x="3788897" y="3440143"/>
              <a:ext cx="6014720" cy="445778"/>
            </a:xfrm>
            <a:custGeom>
              <a:avLst/>
              <a:gdLst>
                <a:gd name="connsiteX0" fmla="*/ 0 w 6014720"/>
                <a:gd name="connsiteY0" fmla="*/ 0 h 445778"/>
                <a:gd name="connsiteX1" fmla="*/ 6014720 w 6014720"/>
                <a:gd name="connsiteY1" fmla="*/ 0 h 445778"/>
                <a:gd name="connsiteX2" fmla="*/ 6014720 w 6014720"/>
                <a:gd name="connsiteY2" fmla="*/ 445778 h 445778"/>
                <a:gd name="connsiteX3" fmla="*/ 0 w 6014720"/>
                <a:gd name="connsiteY3" fmla="*/ 445778 h 445778"/>
                <a:gd name="connsiteX4" fmla="*/ 0 w 6014720"/>
                <a:gd name="connsiteY4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4720" h="445778">
                  <a:moveTo>
                    <a:pt x="0" y="0"/>
                  </a:moveTo>
                  <a:lnTo>
                    <a:pt x="6014720" y="0"/>
                  </a:lnTo>
                  <a:lnTo>
                    <a:pt x="6014720" y="445778"/>
                  </a:lnTo>
                  <a:lnTo>
                    <a:pt x="0" y="4457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3815" tIns="43815" rIns="43815" bIns="43815" numCol="1" spcCol="1270" anchor="b" anchorCtr="0">
              <a:noAutofit/>
            </a:bodyPr>
            <a:lstStyle/>
            <a:p>
              <a:pPr marL="0" lvl="0" indent="0" algn="l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ru-RU" sz="2300" kern="120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D8D36EE-F70C-4EFE-BBAD-4BE024AA10FD}"/>
                </a:ext>
              </a:extLst>
            </p:cNvPr>
            <p:cNvSpPr/>
            <p:nvPr/>
          </p:nvSpPr>
          <p:spPr>
            <a:xfrm>
              <a:off x="1675618" y="3440143"/>
              <a:ext cx="2113280" cy="445778"/>
            </a:xfrm>
            <a:custGeom>
              <a:avLst/>
              <a:gdLst>
                <a:gd name="connsiteX0" fmla="*/ 74311 w 2113280"/>
                <a:gd name="connsiteY0" fmla="*/ 0 h 445778"/>
                <a:gd name="connsiteX1" fmla="*/ 2038969 w 2113280"/>
                <a:gd name="connsiteY1" fmla="*/ 0 h 445778"/>
                <a:gd name="connsiteX2" fmla="*/ 2113280 w 2113280"/>
                <a:gd name="connsiteY2" fmla="*/ 74311 h 445778"/>
                <a:gd name="connsiteX3" fmla="*/ 2113280 w 2113280"/>
                <a:gd name="connsiteY3" fmla="*/ 445778 h 445778"/>
                <a:gd name="connsiteX4" fmla="*/ 2113280 w 2113280"/>
                <a:gd name="connsiteY4" fmla="*/ 445778 h 445778"/>
                <a:gd name="connsiteX5" fmla="*/ 0 w 2113280"/>
                <a:gd name="connsiteY5" fmla="*/ 445778 h 445778"/>
                <a:gd name="connsiteX6" fmla="*/ 0 w 2113280"/>
                <a:gd name="connsiteY6" fmla="*/ 445778 h 445778"/>
                <a:gd name="connsiteX7" fmla="*/ 0 w 2113280"/>
                <a:gd name="connsiteY7" fmla="*/ 74311 h 445778"/>
                <a:gd name="connsiteX8" fmla="*/ 74311 w 2113280"/>
                <a:gd name="connsiteY8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445778">
                  <a:moveTo>
                    <a:pt x="74311" y="0"/>
                  </a:moveTo>
                  <a:lnTo>
                    <a:pt x="2038969" y="0"/>
                  </a:lnTo>
                  <a:cubicBezTo>
                    <a:pt x="2080010" y="0"/>
                    <a:pt x="2113280" y="33270"/>
                    <a:pt x="2113280" y="74311"/>
                  </a:cubicBezTo>
                  <a:lnTo>
                    <a:pt x="2113280" y="445778"/>
                  </a:lnTo>
                  <a:lnTo>
                    <a:pt x="2113280" y="445778"/>
                  </a:lnTo>
                  <a:lnTo>
                    <a:pt x="0" y="445778"/>
                  </a:lnTo>
                  <a:lnTo>
                    <a:pt x="0" y="445778"/>
                  </a:lnTo>
                  <a:lnTo>
                    <a:pt x="0" y="74311"/>
                  </a:lnTo>
                  <a:cubicBezTo>
                    <a:pt x="0" y="33270"/>
                    <a:pt x="33270" y="0"/>
                    <a:pt x="74311" y="0"/>
                  </a:cubicBezTo>
                  <a:close/>
                </a:path>
              </a:pathLst>
            </a:custGeom>
            <a:solidFill>
              <a:srgbClr val="89C6C5"/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5580" tIns="65580" rIns="65580" bIns="43815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b="1" i="0" kern="12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Arial" panose="020B0604020202020204" pitchFamily="34" charset="0"/>
                </a:rPr>
                <a:t>Community</a:t>
              </a:r>
              <a:endParaRPr lang="ru-RU" sz="2300" kern="1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D443E8-39BC-4512-8AB6-80BD64F9A20D}"/>
                </a:ext>
              </a:extLst>
            </p:cNvPr>
            <p:cNvSpPr/>
            <p:nvPr/>
          </p:nvSpPr>
          <p:spPr>
            <a:xfrm>
              <a:off x="1675618" y="3885922"/>
              <a:ext cx="8128000" cy="891690"/>
            </a:xfrm>
            <a:custGeom>
              <a:avLst/>
              <a:gdLst>
                <a:gd name="connsiteX0" fmla="*/ 0 w 8128000"/>
                <a:gd name="connsiteY0" fmla="*/ 0 h 891690"/>
                <a:gd name="connsiteX1" fmla="*/ 8128000 w 8128000"/>
                <a:gd name="connsiteY1" fmla="*/ 0 h 891690"/>
                <a:gd name="connsiteX2" fmla="*/ 8128000 w 8128000"/>
                <a:gd name="connsiteY2" fmla="*/ 891690 h 891690"/>
                <a:gd name="connsiteX3" fmla="*/ 0 w 8128000"/>
                <a:gd name="connsiteY3" fmla="*/ 891690 h 891690"/>
                <a:gd name="connsiteX4" fmla="*/ 0 w 8128000"/>
                <a:gd name="connsiteY4" fmla="*/ 0 h 89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891690">
                  <a:moveTo>
                    <a:pt x="0" y="0"/>
                  </a:moveTo>
                  <a:lnTo>
                    <a:pt x="8128000" y="0"/>
                  </a:lnTo>
                  <a:lnTo>
                    <a:pt x="8128000" y="891690"/>
                  </a:lnTo>
                  <a:lnTo>
                    <a:pt x="0" y="8916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t" anchorCtr="0">
              <a:noAutofit/>
            </a:bodyPr>
            <a:lstStyle/>
            <a:p>
              <a:pPr marL="228600" lvl="1" indent="-228600" algn="just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r>
                <a:rPr lang="en-US" sz="2800" b="0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Does the </a:t>
              </a:r>
              <a:r>
                <a:rPr lang="en-US" sz="2800" b="1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activity of the community </a:t>
              </a:r>
              <a:r>
                <a:rPr lang="en-US" sz="2800" b="0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members in subreddits differ?</a:t>
              </a:r>
              <a:endParaRPr lang="ru-RU" sz="2800" kern="120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9D3611-732A-4366-8E01-91D470C82D83}"/>
                </a:ext>
              </a:extLst>
            </p:cNvPr>
            <p:cNvSpPr/>
            <p:nvPr/>
          </p:nvSpPr>
          <p:spPr>
            <a:xfrm>
              <a:off x="3788897" y="4799901"/>
              <a:ext cx="6014720" cy="445778"/>
            </a:xfrm>
            <a:custGeom>
              <a:avLst/>
              <a:gdLst>
                <a:gd name="connsiteX0" fmla="*/ 0 w 6014720"/>
                <a:gd name="connsiteY0" fmla="*/ 0 h 445778"/>
                <a:gd name="connsiteX1" fmla="*/ 6014720 w 6014720"/>
                <a:gd name="connsiteY1" fmla="*/ 0 h 445778"/>
                <a:gd name="connsiteX2" fmla="*/ 6014720 w 6014720"/>
                <a:gd name="connsiteY2" fmla="*/ 445778 h 445778"/>
                <a:gd name="connsiteX3" fmla="*/ 0 w 6014720"/>
                <a:gd name="connsiteY3" fmla="*/ 445778 h 445778"/>
                <a:gd name="connsiteX4" fmla="*/ 0 w 6014720"/>
                <a:gd name="connsiteY4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4720" h="445778">
                  <a:moveTo>
                    <a:pt x="0" y="0"/>
                  </a:moveTo>
                  <a:lnTo>
                    <a:pt x="6014720" y="0"/>
                  </a:lnTo>
                  <a:lnTo>
                    <a:pt x="6014720" y="445778"/>
                  </a:lnTo>
                  <a:lnTo>
                    <a:pt x="0" y="4457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3815" tIns="43815" rIns="43815" bIns="43815" numCol="1" spcCol="1270" anchor="b" anchorCtr="0">
              <a:noAutofit/>
            </a:bodyPr>
            <a:lstStyle/>
            <a:p>
              <a:pPr marL="0" lvl="0" indent="0" algn="l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endParaRPr lang="en-US" sz="2300" b="0" i="0" kern="1200" dirty="0">
                <a:solidFill>
                  <a:srgbClr val="192833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3D2FA01-9AB1-48B8-9260-694A87920343}"/>
                </a:ext>
              </a:extLst>
            </p:cNvPr>
            <p:cNvSpPr/>
            <p:nvPr/>
          </p:nvSpPr>
          <p:spPr>
            <a:xfrm>
              <a:off x="1675618" y="4799901"/>
              <a:ext cx="2113280" cy="445778"/>
            </a:xfrm>
            <a:custGeom>
              <a:avLst/>
              <a:gdLst>
                <a:gd name="connsiteX0" fmla="*/ 74311 w 2113280"/>
                <a:gd name="connsiteY0" fmla="*/ 0 h 445778"/>
                <a:gd name="connsiteX1" fmla="*/ 2038969 w 2113280"/>
                <a:gd name="connsiteY1" fmla="*/ 0 h 445778"/>
                <a:gd name="connsiteX2" fmla="*/ 2113280 w 2113280"/>
                <a:gd name="connsiteY2" fmla="*/ 74311 h 445778"/>
                <a:gd name="connsiteX3" fmla="*/ 2113280 w 2113280"/>
                <a:gd name="connsiteY3" fmla="*/ 445778 h 445778"/>
                <a:gd name="connsiteX4" fmla="*/ 2113280 w 2113280"/>
                <a:gd name="connsiteY4" fmla="*/ 445778 h 445778"/>
                <a:gd name="connsiteX5" fmla="*/ 0 w 2113280"/>
                <a:gd name="connsiteY5" fmla="*/ 445778 h 445778"/>
                <a:gd name="connsiteX6" fmla="*/ 0 w 2113280"/>
                <a:gd name="connsiteY6" fmla="*/ 445778 h 445778"/>
                <a:gd name="connsiteX7" fmla="*/ 0 w 2113280"/>
                <a:gd name="connsiteY7" fmla="*/ 74311 h 445778"/>
                <a:gd name="connsiteX8" fmla="*/ 74311 w 2113280"/>
                <a:gd name="connsiteY8" fmla="*/ 0 h 44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445778">
                  <a:moveTo>
                    <a:pt x="74311" y="0"/>
                  </a:moveTo>
                  <a:lnTo>
                    <a:pt x="2038969" y="0"/>
                  </a:lnTo>
                  <a:cubicBezTo>
                    <a:pt x="2080010" y="0"/>
                    <a:pt x="2113280" y="33270"/>
                    <a:pt x="2113280" y="74311"/>
                  </a:cubicBezTo>
                  <a:lnTo>
                    <a:pt x="2113280" y="445778"/>
                  </a:lnTo>
                  <a:lnTo>
                    <a:pt x="2113280" y="445778"/>
                  </a:lnTo>
                  <a:lnTo>
                    <a:pt x="0" y="445778"/>
                  </a:lnTo>
                  <a:lnTo>
                    <a:pt x="0" y="445778"/>
                  </a:lnTo>
                  <a:lnTo>
                    <a:pt x="0" y="74311"/>
                  </a:lnTo>
                  <a:cubicBezTo>
                    <a:pt x="0" y="33270"/>
                    <a:pt x="33270" y="0"/>
                    <a:pt x="74311" y="0"/>
                  </a:cubicBezTo>
                  <a:close/>
                </a:path>
              </a:pathLst>
            </a:custGeom>
            <a:solidFill>
              <a:srgbClr val="89C6C5"/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5580" tIns="65580" rIns="65580" bIns="43815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b="1" i="0" kern="12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Arial" panose="020B0604020202020204" pitchFamily="34" charset="0"/>
                </a:rPr>
                <a:t>Scientific</a:t>
              </a:r>
              <a:endParaRPr lang="ru-RU" sz="2300" kern="1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67F2ADE-144F-4845-9A59-4E2E6FE41696}"/>
                </a:ext>
              </a:extLst>
            </p:cNvPr>
            <p:cNvSpPr/>
            <p:nvPr/>
          </p:nvSpPr>
          <p:spPr>
            <a:xfrm>
              <a:off x="1675618" y="5245680"/>
              <a:ext cx="8128000" cy="891690"/>
            </a:xfrm>
            <a:custGeom>
              <a:avLst/>
              <a:gdLst>
                <a:gd name="connsiteX0" fmla="*/ 0 w 8128000"/>
                <a:gd name="connsiteY0" fmla="*/ 0 h 891690"/>
                <a:gd name="connsiteX1" fmla="*/ 8128000 w 8128000"/>
                <a:gd name="connsiteY1" fmla="*/ 0 h 891690"/>
                <a:gd name="connsiteX2" fmla="*/ 8128000 w 8128000"/>
                <a:gd name="connsiteY2" fmla="*/ 891690 h 891690"/>
                <a:gd name="connsiteX3" fmla="*/ 0 w 8128000"/>
                <a:gd name="connsiteY3" fmla="*/ 891690 h 891690"/>
                <a:gd name="connsiteX4" fmla="*/ 0 w 8128000"/>
                <a:gd name="connsiteY4" fmla="*/ 0 h 89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891690">
                  <a:moveTo>
                    <a:pt x="0" y="0"/>
                  </a:moveTo>
                  <a:lnTo>
                    <a:pt x="8128000" y="0"/>
                  </a:lnTo>
                  <a:lnTo>
                    <a:pt x="8128000" y="891690"/>
                  </a:lnTo>
                  <a:lnTo>
                    <a:pt x="0" y="8916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t" anchorCtr="0">
              <a:noAutofit/>
            </a:bodyPr>
            <a:lstStyle/>
            <a:p>
              <a:pPr marL="228600" lvl="1" indent="-228600" algn="just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r>
                <a:rPr lang="en-US" sz="2800" b="0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Do psychological posts contain </a:t>
              </a:r>
              <a:r>
                <a:rPr lang="en-US" sz="2800" b="1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scientific words</a:t>
              </a:r>
              <a:r>
                <a:rPr lang="en-US" sz="2800" b="0" i="0" kern="1200" dirty="0">
                  <a:solidFill>
                    <a:srgbClr val="192833"/>
                  </a:solidFill>
                  <a:effectLst/>
                  <a:latin typeface="Arial" panose="020B0604020202020204" pitchFamily="34" charset="0"/>
                </a:rPr>
                <a:t>?</a:t>
              </a: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586A87B-7254-4989-9CC1-10A4773E1247}"/>
              </a:ext>
            </a:extLst>
          </p:cNvPr>
          <p:cNvSpPr/>
          <p:nvPr/>
        </p:nvSpPr>
        <p:spPr>
          <a:xfrm>
            <a:off x="3420897" y="343053"/>
            <a:ext cx="5716630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b="1" dirty="0">
                <a:solidFill>
                  <a:srgbClr val="B95517"/>
                </a:solidFill>
                <a:latin typeface="Arial" panose="020B0604020202020204" pitchFamily="34" charset="0"/>
              </a:rPr>
              <a:t>Answer the following questions:</a:t>
            </a:r>
            <a:endParaRPr lang="ru-RU" sz="2800" b="1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799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AF4F-FF0C-4634-BC95-A106BCA6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3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51328BA-2758-4FC3-9FAC-C7627CFA0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B95517"/>
                </a:solidFill>
              </a:rPr>
              <a:t>Evaluation of success</a:t>
            </a:r>
            <a:endParaRPr lang="ru-RU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143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11D1C-C9DA-4D45-9A7F-A3B98E6E9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38D591A-4D04-49EC-A785-2DF94A95E4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76"/>
          <a:stretch/>
        </p:blipFill>
        <p:spPr>
          <a:xfrm>
            <a:off x="1233707" y="937540"/>
            <a:ext cx="9724586" cy="12078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DDC0867-BAF8-4550-98E9-3179FC375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8712" y="2299329"/>
            <a:ext cx="7094576" cy="11615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6A85C27-DE74-4E11-803F-1BC81B1F0C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2973" y="3674232"/>
            <a:ext cx="8036311" cy="13444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CC489E-942D-46C5-91BD-CF53366B698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961"/>
          <a:stretch/>
        </p:blipFill>
        <p:spPr>
          <a:xfrm>
            <a:off x="5787483" y="5158709"/>
            <a:ext cx="4024340" cy="13888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FB97AA8-070A-46E4-ACFF-80215765EEDB}"/>
              </a:ext>
            </a:extLst>
          </p:cNvPr>
          <p:cNvSpPr txBox="1"/>
          <p:nvPr/>
        </p:nvSpPr>
        <p:spPr>
          <a:xfrm>
            <a:off x="4570520" y="-28451"/>
            <a:ext cx="3301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B95517"/>
                </a:solidFill>
              </a:rPr>
              <a:t>Evaluation</a:t>
            </a:r>
            <a:endParaRPr lang="ru-RU" sz="5400" dirty="0">
              <a:solidFill>
                <a:srgbClr val="B95517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A063AB-FD1B-4DC7-B118-878FDD7EDD3D}"/>
              </a:ext>
            </a:extLst>
          </p:cNvPr>
          <p:cNvSpPr txBox="1"/>
          <p:nvPr/>
        </p:nvSpPr>
        <p:spPr>
          <a:xfrm>
            <a:off x="5174166" y="5658850"/>
            <a:ext cx="5325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F1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9856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A38425-3D45-4233-8549-7863AA364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CF7FC6FD-7462-4E77-94F4-77EC03F05FCE}"/>
              </a:ext>
            </a:extLst>
          </p:cNvPr>
          <p:cNvSpPr txBox="1">
            <a:spLocks/>
          </p:cNvSpPr>
          <p:nvPr/>
        </p:nvSpPr>
        <p:spPr>
          <a:xfrm>
            <a:off x="831850" y="3535680"/>
            <a:ext cx="10515600" cy="10267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B95517"/>
                </a:solidFill>
              </a:rPr>
              <a:t>Exploratory Data Analysis</a:t>
            </a:r>
            <a:endParaRPr lang="ru-RU" sz="54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941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C1FADF-647A-481D-A33F-68F29BB22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A31D3AD-446F-432D-93C1-AFD339515177}"/>
              </a:ext>
            </a:extLst>
          </p:cNvPr>
          <p:cNvSpPr/>
          <p:nvPr/>
        </p:nvSpPr>
        <p:spPr>
          <a:xfrm>
            <a:off x="1042697" y="2162127"/>
            <a:ext cx="984269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0" i="0" dirty="0">
                <a:solidFill>
                  <a:srgbClr val="192833"/>
                </a:solidFill>
                <a:effectLst/>
                <a:latin typeface="Arial" panose="020B0604020202020204" pitchFamily="34" charset="0"/>
              </a:rPr>
              <a:t>Number of posts:</a:t>
            </a:r>
          </a:p>
          <a:p>
            <a:pPr algn="ctr"/>
            <a:r>
              <a:rPr lang="en-GB" sz="4000" dirty="0">
                <a:solidFill>
                  <a:srgbClr val="B95517"/>
                </a:solidFill>
              </a:rPr>
              <a:t>astrology     907 rows</a:t>
            </a:r>
          </a:p>
          <a:p>
            <a:pPr algn="ctr"/>
            <a:r>
              <a:rPr lang="en-GB" sz="4000" dirty="0">
                <a:solidFill>
                  <a:srgbClr val="B95517"/>
                </a:solidFill>
              </a:rPr>
              <a:t>psychology    735 rows</a:t>
            </a:r>
            <a:endParaRPr lang="ru-RU" sz="4000" dirty="0">
              <a:solidFill>
                <a:srgbClr val="B955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955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A38425-3D45-4233-8549-7863AA364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4DA437-48A0-46E7-B9C8-5BC4D7F74FDE}"/>
              </a:ext>
            </a:extLst>
          </p:cNvPr>
          <p:cNvSpPr/>
          <p:nvPr/>
        </p:nvSpPr>
        <p:spPr>
          <a:xfrm>
            <a:off x="1174652" y="409527"/>
            <a:ext cx="98426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rgbClr val="192833"/>
                </a:solidFill>
                <a:effectLst/>
                <a:latin typeface="Arial" panose="020B0604020202020204" pitchFamily="34" charset="0"/>
              </a:rPr>
              <a:t>Posts in the dataset were published between </a:t>
            </a:r>
          </a:p>
          <a:p>
            <a:pPr algn="ctr"/>
            <a:r>
              <a:rPr lang="en-US" sz="2400" b="0" i="0" dirty="0">
                <a:solidFill>
                  <a:srgbClr val="B95517"/>
                </a:solidFill>
                <a:effectLst/>
                <a:latin typeface="Arial" panose="020B0604020202020204" pitchFamily="34" charset="0"/>
              </a:rPr>
              <a:t>2020-05-13 21:05:19 </a:t>
            </a:r>
            <a:r>
              <a:rPr lang="en-US" sz="2400" b="0" i="0" dirty="0">
                <a:solidFill>
                  <a:srgbClr val="192833"/>
                </a:solidFill>
                <a:effectLst/>
                <a:latin typeface="Arial" panose="020B0604020202020204" pitchFamily="34" charset="0"/>
              </a:rPr>
              <a:t>and </a:t>
            </a:r>
            <a:r>
              <a:rPr lang="en-US" sz="2400" b="0" i="0" dirty="0">
                <a:solidFill>
                  <a:srgbClr val="B95517"/>
                </a:solidFill>
                <a:effectLst/>
                <a:latin typeface="Arial" panose="020B0604020202020204" pitchFamily="34" charset="0"/>
              </a:rPr>
              <a:t>2020-02-28 05:16:12.</a:t>
            </a:r>
            <a:endParaRPr lang="ru-RU" sz="2400" dirty="0">
              <a:solidFill>
                <a:srgbClr val="B95517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F81945-29D3-400B-A8E0-692A4B0669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907" y="1240524"/>
            <a:ext cx="8628185" cy="542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369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1000</Words>
  <Application>Microsoft Office PowerPoint</Application>
  <PresentationFormat>Widescreen</PresentationFormat>
  <Paragraphs>343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Evaluation of success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resulting model can be useful for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Апрель Ка</dc:creator>
  <cp:lastModifiedBy>Апрель Ка</cp:lastModifiedBy>
  <cp:revision>21</cp:revision>
  <dcterms:created xsi:type="dcterms:W3CDTF">2020-05-17T19:48:47Z</dcterms:created>
  <dcterms:modified xsi:type="dcterms:W3CDTF">2020-05-18T03:44:22Z</dcterms:modified>
</cp:coreProperties>
</file>

<file path=docProps/thumbnail.jpeg>
</file>